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</p:sldMasterIdLst>
  <p:notesMasterIdLst>
    <p:notesMasterId r:id="rId13"/>
  </p:notesMasterIdLst>
  <p:sldIdLst>
    <p:sldId id="278" r:id="rId2"/>
    <p:sldId id="260" r:id="rId3"/>
    <p:sldId id="259" r:id="rId4"/>
    <p:sldId id="257" r:id="rId5"/>
    <p:sldId id="279" r:id="rId6"/>
    <p:sldId id="274" r:id="rId7"/>
    <p:sldId id="267" r:id="rId8"/>
    <p:sldId id="268" r:id="rId9"/>
    <p:sldId id="288" r:id="rId10"/>
    <p:sldId id="289" r:id="rId11"/>
    <p:sldId id="287" r:id="rId12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anose="02050604050505020204" pitchFamily="18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anose="02050604050505020204" pitchFamily="18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anose="02050604050505020204" pitchFamily="18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anose="02050604050505020204" pitchFamily="18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anose="020506040505050202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man Old Style" panose="020506040505050202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man Old Style" panose="020506040505050202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man Old Style" panose="020506040505050202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man Old Style" panose="020506040505050202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5AA6A9-BFD5-4556-A1DA-BA2C815EE4CA}" type="doc">
      <dgm:prSet loTypeId="urn:microsoft.com/office/officeart/2005/8/layout/vList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MY"/>
        </a:p>
      </dgm:t>
    </dgm:pt>
    <dgm:pt modelId="{0E06CAD8-1B8B-41B3-A55E-8C6C0449195D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Symbol" panose="05050102010706020507" pitchFamily="18" charset="2"/>
            <a:buChar char=""/>
          </a:pPr>
          <a:r>
            <a:rPr lang="en-MY" sz="2400" dirty="0">
              <a:latin typeface="Arial" panose="020B0604020202020204" pitchFamily="34" charset="0"/>
              <a:cs typeface="Arial" panose="020B0604020202020204" pitchFamily="34" charset="0"/>
            </a:rPr>
            <a:t>Abdominal pain - abdominal tenderness &amp; continuous pain (not intermittent)</a:t>
          </a:r>
          <a:r>
            <a:rPr lang="en-MY" sz="2400" baseline="30000" dirty="0">
              <a:latin typeface="Arial" panose="020B0604020202020204" pitchFamily="34" charset="0"/>
              <a:cs typeface="Arial" panose="020B0604020202020204" pitchFamily="34" charset="0"/>
            </a:rPr>
            <a:t>11</a:t>
          </a:r>
        </a:p>
      </dgm:t>
    </dgm:pt>
    <dgm:pt modelId="{D1E713E1-BD42-4F2F-82A4-CE2205721C75}" type="parTrans" cxnId="{81F90BC5-5F5E-41EF-96E3-3B23F9B7B49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606AD7-541C-4F58-99B2-6BABD048C568}" type="sibTrans" cxnId="{81F90BC5-5F5E-41EF-96E3-3B23F9B7B49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9BF243-1622-43B8-8B15-09574FE7DA2E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Symbol" panose="05050102010706020507" pitchFamily="18" charset="2"/>
            <a:buChar char=""/>
          </a:pPr>
          <a:r>
            <a:rPr lang="en-MY" sz="2400" dirty="0">
              <a:latin typeface="Arial" panose="020B0604020202020204" pitchFamily="34" charset="0"/>
              <a:cs typeface="Arial" panose="020B0604020202020204" pitchFamily="34" charset="0"/>
            </a:rPr>
            <a:t>Persistent vomiting - ≥2 episodes of vomiting that amounts to fatigue or requires intravenous (IV) fluids</a:t>
          </a:r>
          <a:r>
            <a:rPr lang="en-MY" sz="2400" baseline="30000" dirty="0">
              <a:latin typeface="Arial" panose="020B0604020202020204" pitchFamily="34" charset="0"/>
              <a:cs typeface="Arial" panose="020B0604020202020204" pitchFamily="34" charset="0"/>
            </a:rPr>
            <a:t>12</a:t>
          </a:r>
          <a:endParaRPr lang="en-MY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4A9F13-C7A7-4897-88F5-988A56D66608}" type="parTrans" cxnId="{8B2979CE-6E39-4756-8CF8-7D02B9A5097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002BD5-55FE-44AD-8ADA-F6189A6C4CCA}" type="sibTrans" cxnId="{8B2979CE-6E39-4756-8CF8-7D02B9A5097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45514D-C076-47AA-B434-E6068C8C8903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Symbol" panose="05050102010706020507" pitchFamily="18" charset="2"/>
            <a:buChar char=""/>
          </a:pPr>
          <a:r>
            <a:rPr lang="en-MY" sz="2400">
              <a:latin typeface="Arial" panose="020B0604020202020204" pitchFamily="34" charset="0"/>
              <a:cs typeface="Arial" panose="020B0604020202020204" pitchFamily="34" charset="0"/>
            </a:rPr>
            <a:t>Mucosal bleed - bleeding from nose, gums, conjunctiva, vagina, gastrointestinal/ respiratory/urinary tract</a:t>
          </a:r>
          <a:r>
            <a:rPr lang="en-MY" sz="2400" baseline="30000">
              <a:latin typeface="Arial" panose="020B0604020202020204" pitchFamily="34" charset="0"/>
              <a:cs typeface="Arial" panose="020B0604020202020204" pitchFamily="34" charset="0"/>
            </a:rPr>
            <a:t>11</a:t>
          </a:r>
          <a:endParaRPr lang="en-MY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849D05-66DE-4319-9935-3A52E4ED150B}" type="parTrans" cxnId="{A53C4517-2DE5-4C7F-94CA-8C612181C02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555D6C-0730-42C7-9FD7-8FFD9D2E7B26}" type="sibTrans" cxnId="{A53C4517-2DE5-4C7F-94CA-8C612181C02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9FC614-A13E-4277-BD3F-B67032519D2E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Symbol" panose="05050102010706020507" pitchFamily="18" charset="2"/>
            <a:buChar char=""/>
          </a:pPr>
          <a:r>
            <a:rPr lang="en-MY" sz="2400">
              <a:latin typeface="Arial" panose="020B0604020202020204" pitchFamily="34" charset="0"/>
              <a:cs typeface="Arial" panose="020B0604020202020204" pitchFamily="34" charset="0"/>
            </a:rPr>
            <a:t>Lethargy, restlessness</a:t>
          </a:r>
          <a:r>
            <a:rPr lang="en-MY" sz="2400" baseline="30000">
              <a:latin typeface="Arial" panose="020B0604020202020204" pitchFamily="34" charset="0"/>
              <a:cs typeface="Arial" panose="020B0604020202020204" pitchFamily="34" charset="0"/>
            </a:rPr>
            <a:t>10</a:t>
          </a:r>
          <a:endParaRPr lang="en-MY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299B19-F3B4-4C66-86EB-3B908AE4F743}" type="parTrans" cxnId="{483643FD-2226-4A85-8950-21CADC74B24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D147BE-01E5-4873-B8FB-23B8A4104898}" type="sibTrans" cxnId="{483643FD-2226-4A85-8950-21CADC74B24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428DCB-59C5-4575-B914-E58D5DC7E4B3}" type="pres">
      <dgm:prSet presAssocID="{065AA6A9-BFD5-4556-A1DA-BA2C815EE4CA}" presName="linear" presStyleCnt="0">
        <dgm:presLayoutVars>
          <dgm:animLvl val="lvl"/>
          <dgm:resizeHandles val="exact"/>
        </dgm:presLayoutVars>
      </dgm:prSet>
      <dgm:spPr/>
    </dgm:pt>
    <dgm:pt modelId="{8B484C3D-BBDB-42D1-BD19-8C8452A895BB}" type="pres">
      <dgm:prSet presAssocID="{0E06CAD8-1B8B-41B3-A55E-8C6C0449195D}" presName="parentText" presStyleLbl="node1" presStyleIdx="0" presStyleCnt="4" custScaleY="86262" custLinFactNeighborX="616" custLinFactNeighborY="-34380">
        <dgm:presLayoutVars>
          <dgm:chMax val="0"/>
          <dgm:bulletEnabled val="1"/>
        </dgm:presLayoutVars>
      </dgm:prSet>
      <dgm:spPr/>
    </dgm:pt>
    <dgm:pt modelId="{00A45C6D-E398-454E-9FAE-D3705548CC1D}" type="pres">
      <dgm:prSet presAssocID="{24606AD7-541C-4F58-99B2-6BABD048C568}" presName="spacer" presStyleCnt="0"/>
      <dgm:spPr/>
    </dgm:pt>
    <dgm:pt modelId="{B5030DE8-8A24-48CB-B67D-063FFDAB21BE}" type="pres">
      <dgm:prSet presAssocID="{2B9BF243-1622-43B8-8B15-09574FE7DA2E}" presName="parentText" presStyleLbl="node1" presStyleIdx="1" presStyleCnt="4" custScaleY="84883" custLinFactNeighborY="-23038">
        <dgm:presLayoutVars>
          <dgm:chMax val="0"/>
          <dgm:bulletEnabled val="1"/>
        </dgm:presLayoutVars>
      </dgm:prSet>
      <dgm:spPr/>
    </dgm:pt>
    <dgm:pt modelId="{005AD3CB-7C9A-4FBC-B022-F0D2F864F1DF}" type="pres">
      <dgm:prSet presAssocID="{38002BD5-55FE-44AD-8ADA-F6189A6C4CCA}" presName="spacer" presStyleCnt="0"/>
      <dgm:spPr/>
    </dgm:pt>
    <dgm:pt modelId="{DE218F64-D3AA-4538-9FEF-04D8FB4C4A29}" type="pres">
      <dgm:prSet presAssocID="{3545514D-C076-47AA-B434-E6068C8C8903}" presName="parentText" presStyleLbl="node1" presStyleIdx="2" presStyleCnt="4" custScaleY="81525">
        <dgm:presLayoutVars>
          <dgm:chMax val="0"/>
          <dgm:bulletEnabled val="1"/>
        </dgm:presLayoutVars>
      </dgm:prSet>
      <dgm:spPr/>
    </dgm:pt>
    <dgm:pt modelId="{6819CF8E-C0DE-4C5C-8B3C-78121020F4D2}" type="pres">
      <dgm:prSet presAssocID="{AF555D6C-0730-42C7-9FD7-8FFD9D2E7B26}" presName="spacer" presStyleCnt="0"/>
      <dgm:spPr/>
    </dgm:pt>
    <dgm:pt modelId="{95CCA94B-C639-435F-9A07-3DC51BE560F2}" type="pres">
      <dgm:prSet presAssocID="{4C9FC614-A13E-4277-BD3F-B67032519D2E}" presName="parentText" presStyleLbl="node1" presStyleIdx="3" presStyleCnt="4" custScaleY="81482">
        <dgm:presLayoutVars>
          <dgm:chMax val="0"/>
          <dgm:bulletEnabled val="1"/>
        </dgm:presLayoutVars>
      </dgm:prSet>
      <dgm:spPr/>
    </dgm:pt>
  </dgm:ptLst>
  <dgm:cxnLst>
    <dgm:cxn modelId="{A53C4517-2DE5-4C7F-94CA-8C612181C02D}" srcId="{065AA6A9-BFD5-4556-A1DA-BA2C815EE4CA}" destId="{3545514D-C076-47AA-B434-E6068C8C8903}" srcOrd="2" destOrd="0" parTransId="{26849D05-66DE-4319-9935-3A52E4ED150B}" sibTransId="{AF555D6C-0730-42C7-9FD7-8FFD9D2E7B26}"/>
    <dgm:cxn modelId="{07164F3E-6350-4A3C-8647-6EC238F765BE}" type="presOf" srcId="{3545514D-C076-47AA-B434-E6068C8C8903}" destId="{DE218F64-D3AA-4538-9FEF-04D8FB4C4A29}" srcOrd="0" destOrd="0" presId="urn:microsoft.com/office/officeart/2005/8/layout/vList2"/>
    <dgm:cxn modelId="{9C98826B-EE8F-4B60-BACC-69A91A974E50}" type="presOf" srcId="{2B9BF243-1622-43B8-8B15-09574FE7DA2E}" destId="{B5030DE8-8A24-48CB-B67D-063FFDAB21BE}" srcOrd="0" destOrd="0" presId="urn:microsoft.com/office/officeart/2005/8/layout/vList2"/>
    <dgm:cxn modelId="{461F2D6F-CB8F-42D7-9685-6B79A259F1F3}" type="presOf" srcId="{0E06CAD8-1B8B-41B3-A55E-8C6C0449195D}" destId="{8B484C3D-BBDB-42D1-BD19-8C8452A895BB}" srcOrd="0" destOrd="0" presId="urn:microsoft.com/office/officeart/2005/8/layout/vList2"/>
    <dgm:cxn modelId="{AF648983-659C-4D52-89EB-C1629DD213E5}" type="presOf" srcId="{065AA6A9-BFD5-4556-A1DA-BA2C815EE4CA}" destId="{15428DCB-59C5-4575-B914-E58D5DC7E4B3}" srcOrd="0" destOrd="0" presId="urn:microsoft.com/office/officeart/2005/8/layout/vList2"/>
    <dgm:cxn modelId="{81F90BC5-5F5E-41EF-96E3-3B23F9B7B493}" srcId="{065AA6A9-BFD5-4556-A1DA-BA2C815EE4CA}" destId="{0E06CAD8-1B8B-41B3-A55E-8C6C0449195D}" srcOrd="0" destOrd="0" parTransId="{D1E713E1-BD42-4F2F-82A4-CE2205721C75}" sibTransId="{24606AD7-541C-4F58-99B2-6BABD048C568}"/>
    <dgm:cxn modelId="{8B2979CE-6E39-4756-8CF8-7D02B9A5097E}" srcId="{065AA6A9-BFD5-4556-A1DA-BA2C815EE4CA}" destId="{2B9BF243-1622-43B8-8B15-09574FE7DA2E}" srcOrd="1" destOrd="0" parTransId="{B24A9F13-C7A7-4897-88F5-988A56D66608}" sibTransId="{38002BD5-55FE-44AD-8ADA-F6189A6C4CCA}"/>
    <dgm:cxn modelId="{31F3E8F3-1BBE-4E8D-96E6-93E2E90A779B}" type="presOf" srcId="{4C9FC614-A13E-4277-BD3F-B67032519D2E}" destId="{95CCA94B-C639-435F-9A07-3DC51BE560F2}" srcOrd="0" destOrd="0" presId="urn:microsoft.com/office/officeart/2005/8/layout/vList2"/>
    <dgm:cxn modelId="{483643FD-2226-4A85-8950-21CADC74B24C}" srcId="{065AA6A9-BFD5-4556-A1DA-BA2C815EE4CA}" destId="{4C9FC614-A13E-4277-BD3F-B67032519D2E}" srcOrd="3" destOrd="0" parTransId="{E6299B19-F3B4-4C66-86EB-3B908AE4F743}" sibTransId="{D1D147BE-01E5-4873-B8FB-23B8A4104898}"/>
    <dgm:cxn modelId="{E8CDC733-6494-4D6C-9594-BBAF6E702420}" type="presParOf" srcId="{15428DCB-59C5-4575-B914-E58D5DC7E4B3}" destId="{8B484C3D-BBDB-42D1-BD19-8C8452A895BB}" srcOrd="0" destOrd="0" presId="urn:microsoft.com/office/officeart/2005/8/layout/vList2"/>
    <dgm:cxn modelId="{7421B93E-FE4F-4B19-B098-851144811C44}" type="presParOf" srcId="{15428DCB-59C5-4575-B914-E58D5DC7E4B3}" destId="{00A45C6D-E398-454E-9FAE-D3705548CC1D}" srcOrd="1" destOrd="0" presId="urn:microsoft.com/office/officeart/2005/8/layout/vList2"/>
    <dgm:cxn modelId="{8C4B0F2F-E707-4D43-AB81-6AD3014D0ABE}" type="presParOf" srcId="{15428DCB-59C5-4575-B914-E58D5DC7E4B3}" destId="{B5030DE8-8A24-48CB-B67D-063FFDAB21BE}" srcOrd="2" destOrd="0" presId="urn:microsoft.com/office/officeart/2005/8/layout/vList2"/>
    <dgm:cxn modelId="{18F0DFF3-2690-4AF5-ACB5-CE326C58FC19}" type="presParOf" srcId="{15428DCB-59C5-4575-B914-E58D5DC7E4B3}" destId="{005AD3CB-7C9A-4FBC-B022-F0D2F864F1DF}" srcOrd="3" destOrd="0" presId="urn:microsoft.com/office/officeart/2005/8/layout/vList2"/>
    <dgm:cxn modelId="{D3F73CA5-4BBF-4A6C-95D1-7702701E89F2}" type="presParOf" srcId="{15428DCB-59C5-4575-B914-E58D5DC7E4B3}" destId="{DE218F64-D3AA-4538-9FEF-04D8FB4C4A29}" srcOrd="4" destOrd="0" presId="urn:microsoft.com/office/officeart/2005/8/layout/vList2"/>
    <dgm:cxn modelId="{04DB3E83-1D76-40AB-9A96-BFB62C56562C}" type="presParOf" srcId="{15428DCB-59C5-4575-B914-E58D5DC7E4B3}" destId="{6819CF8E-C0DE-4C5C-8B3C-78121020F4D2}" srcOrd="5" destOrd="0" presId="urn:microsoft.com/office/officeart/2005/8/layout/vList2"/>
    <dgm:cxn modelId="{5B8A3CF7-FF82-4598-A060-44EA5C04F9CC}" type="presParOf" srcId="{15428DCB-59C5-4575-B914-E58D5DC7E4B3}" destId="{95CCA94B-C639-435F-9A07-3DC51BE560F2}" srcOrd="6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5AA6A9-BFD5-4556-A1DA-BA2C815EE4CA}" type="doc">
      <dgm:prSet loTypeId="urn:microsoft.com/office/officeart/2005/8/layout/vList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MY"/>
        </a:p>
      </dgm:t>
    </dgm:pt>
    <dgm:pt modelId="{0E06CAD8-1B8B-41B3-A55E-8C6C0449195D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Symbol" panose="05050102010706020507" pitchFamily="18" charset="2"/>
            <a:buChar char=""/>
          </a:pPr>
          <a:r>
            <a:rPr lang="en-MY" sz="2400">
              <a:latin typeface="Arial" panose="020B0604020202020204" pitchFamily="34" charset="0"/>
              <a:cs typeface="Arial" panose="020B0604020202020204" pitchFamily="34" charset="0"/>
            </a:rPr>
            <a:t>Liver enlargement &gt;2 cm</a:t>
          </a:r>
          <a:r>
            <a:rPr lang="en-MY" sz="2400" baseline="30000">
              <a:latin typeface="Arial" panose="020B0604020202020204" pitchFamily="34" charset="0"/>
              <a:cs typeface="Arial" panose="020B0604020202020204" pitchFamily="34" charset="0"/>
            </a:rPr>
            <a:t>10</a:t>
          </a:r>
          <a:endParaRPr lang="en-MY" sz="2400" baseline="30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E713E1-BD42-4F2F-82A4-CE2205721C75}" type="parTrans" cxnId="{81F90BC5-5F5E-41EF-96E3-3B23F9B7B49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606AD7-541C-4F58-99B2-6BABD048C568}" type="sibTrans" cxnId="{81F90BC5-5F5E-41EF-96E3-3B23F9B7B49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9BF243-1622-43B8-8B15-09574FE7DA2E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Symbol" panose="05050102010706020507" pitchFamily="18" charset="2"/>
            <a:buChar char=""/>
          </a:pPr>
          <a:r>
            <a:rPr lang="en-MY" sz="2400">
              <a:latin typeface="Arial" panose="020B0604020202020204" pitchFamily="34" charset="0"/>
              <a:cs typeface="Arial" panose="020B0604020202020204" pitchFamily="34" charset="0"/>
            </a:rPr>
            <a:t>Clinical fluid accumulation - pleural effusion &amp; ascites</a:t>
          </a:r>
          <a:r>
            <a:rPr lang="en-MY" sz="2400" baseline="30000">
              <a:latin typeface="Arial" panose="020B0604020202020204" pitchFamily="34" charset="0"/>
              <a:cs typeface="Arial" panose="020B0604020202020204" pitchFamily="34" charset="0"/>
            </a:rPr>
            <a:t>11</a:t>
          </a:r>
          <a:endParaRPr lang="en-MY" sz="2400" baseline="30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4A9F13-C7A7-4897-88F5-988A56D66608}" type="parTrans" cxnId="{8B2979CE-6E39-4756-8CF8-7D02B9A5097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002BD5-55FE-44AD-8ADA-F6189A6C4CCA}" type="sibTrans" cxnId="{8B2979CE-6E39-4756-8CF8-7D02B9A5097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45514D-C076-47AA-B434-E6068C8C8903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Symbol" panose="05050102010706020507" pitchFamily="18" charset="2"/>
            <a:buChar char=""/>
          </a:pP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Laboratory: increase in HCT concurrent with decrease in platelet - HCT raised by 20% from the baseline value with concurrent decrease in platelet count ≤100 x 103 cells/mm</a:t>
          </a:r>
          <a:r>
            <a:rPr lang="en-US" sz="2400" baseline="30000" dirty="0">
              <a:latin typeface="Arial" panose="020B0604020202020204" pitchFamily="34" charset="0"/>
              <a:cs typeface="Arial" panose="020B0604020202020204" pitchFamily="34" charset="0"/>
            </a:rPr>
            <a:t>3 10,</a:t>
          </a:r>
          <a:r>
            <a:rPr lang="en-MY" sz="2400" baseline="30000" dirty="0">
              <a:latin typeface="Arial" panose="020B0604020202020204" pitchFamily="34" charset="0"/>
              <a:cs typeface="Arial" panose="020B0604020202020204" pitchFamily="34" charset="0"/>
            </a:rPr>
            <a:t>11</a:t>
          </a:r>
          <a:endParaRPr lang="en-MY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849D05-66DE-4319-9935-3A52E4ED150B}" type="parTrans" cxnId="{A53C4517-2DE5-4C7F-94CA-8C612181C02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555D6C-0730-42C7-9FD7-8FFD9D2E7B26}" type="sibTrans" cxnId="{A53C4517-2DE5-4C7F-94CA-8C612181C02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428DCB-59C5-4575-B914-E58D5DC7E4B3}" type="pres">
      <dgm:prSet presAssocID="{065AA6A9-BFD5-4556-A1DA-BA2C815EE4CA}" presName="linear" presStyleCnt="0">
        <dgm:presLayoutVars>
          <dgm:animLvl val="lvl"/>
          <dgm:resizeHandles val="exact"/>
        </dgm:presLayoutVars>
      </dgm:prSet>
      <dgm:spPr/>
    </dgm:pt>
    <dgm:pt modelId="{8B484C3D-BBDB-42D1-BD19-8C8452A895BB}" type="pres">
      <dgm:prSet presAssocID="{0E06CAD8-1B8B-41B3-A55E-8C6C0449195D}" presName="parentText" presStyleLbl="node1" presStyleIdx="0" presStyleCnt="3" custScaleY="86262" custLinFactNeighborX="616" custLinFactNeighborY="-34380">
        <dgm:presLayoutVars>
          <dgm:chMax val="0"/>
          <dgm:bulletEnabled val="1"/>
        </dgm:presLayoutVars>
      </dgm:prSet>
      <dgm:spPr/>
    </dgm:pt>
    <dgm:pt modelId="{00A45C6D-E398-454E-9FAE-D3705548CC1D}" type="pres">
      <dgm:prSet presAssocID="{24606AD7-541C-4F58-99B2-6BABD048C568}" presName="spacer" presStyleCnt="0"/>
      <dgm:spPr/>
    </dgm:pt>
    <dgm:pt modelId="{B5030DE8-8A24-48CB-B67D-063FFDAB21BE}" type="pres">
      <dgm:prSet presAssocID="{2B9BF243-1622-43B8-8B15-09574FE7DA2E}" presName="parentText" presStyleLbl="node1" presStyleIdx="1" presStyleCnt="3" custScaleY="84883" custLinFactNeighborY="-23038">
        <dgm:presLayoutVars>
          <dgm:chMax val="0"/>
          <dgm:bulletEnabled val="1"/>
        </dgm:presLayoutVars>
      </dgm:prSet>
      <dgm:spPr/>
    </dgm:pt>
    <dgm:pt modelId="{005AD3CB-7C9A-4FBC-B022-F0D2F864F1DF}" type="pres">
      <dgm:prSet presAssocID="{38002BD5-55FE-44AD-8ADA-F6189A6C4CCA}" presName="spacer" presStyleCnt="0"/>
      <dgm:spPr/>
    </dgm:pt>
    <dgm:pt modelId="{DE218F64-D3AA-4538-9FEF-04D8FB4C4A29}" type="pres">
      <dgm:prSet presAssocID="{3545514D-C076-47AA-B434-E6068C8C8903}" presName="parentText" presStyleLbl="node1" presStyleIdx="2" presStyleCnt="3" custScaleY="81525">
        <dgm:presLayoutVars>
          <dgm:chMax val="0"/>
          <dgm:bulletEnabled val="1"/>
        </dgm:presLayoutVars>
      </dgm:prSet>
      <dgm:spPr/>
    </dgm:pt>
  </dgm:ptLst>
  <dgm:cxnLst>
    <dgm:cxn modelId="{A53C4517-2DE5-4C7F-94CA-8C612181C02D}" srcId="{065AA6A9-BFD5-4556-A1DA-BA2C815EE4CA}" destId="{3545514D-C076-47AA-B434-E6068C8C8903}" srcOrd="2" destOrd="0" parTransId="{26849D05-66DE-4319-9935-3A52E4ED150B}" sibTransId="{AF555D6C-0730-42C7-9FD7-8FFD9D2E7B26}"/>
    <dgm:cxn modelId="{07164F3E-6350-4A3C-8647-6EC238F765BE}" type="presOf" srcId="{3545514D-C076-47AA-B434-E6068C8C8903}" destId="{DE218F64-D3AA-4538-9FEF-04D8FB4C4A29}" srcOrd="0" destOrd="0" presId="urn:microsoft.com/office/officeart/2005/8/layout/vList2"/>
    <dgm:cxn modelId="{9C98826B-EE8F-4B60-BACC-69A91A974E50}" type="presOf" srcId="{2B9BF243-1622-43B8-8B15-09574FE7DA2E}" destId="{B5030DE8-8A24-48CB-B67D-063FFDAB21BE}" srcOrd="0" destOrd="0" presId="urn:microsoft.com/office/officeart/2005/8/layout/vList2"/>
    <dgm:cxn modelId="{461F2D6F-CB8F-42D7-9685-6B79A259F1F3}" type="presOf" srcId="{0E06CAD8-1B8B-41B3-A55E-8C6C0449195D}" destId="{8B484C3D-BBDB-42D1-BD19-8C8452A895BB}" srcOrd="0" destOrd="0" presId="urn:microsoft.com/office/officeart/2005/8/layout/vList2"/>
    <dgm:cxn modelId="{AF648983-659C-4D52-89EB-C1629DD213E5}" type="presOf" srcId="{065AA6A9-BFD5-4556-A1DA-BA2C815EE4CA}" destId="{15428DCB-59C5-4575-B914-E58D5DC7E4B3}" srcOrd="0" destOrd="0" presId="urn:microsoft.com/office/officeart/2005/8/layout/vList2"/>
    <dgm:cxn modelId="{81F90BC5-5F5E-41EF-96E3-3B23F9B7B493}" srcId="{065AA6A9-BFD5-4556-A1DA-BA2C815EE4CA}" destId="{0E06CAD8-1B8B-41B3-A55E-8C6C0449195D}" srcOrd="0" destOrd="0" parTransId="{D1E713E1-BD42-4F2F-82A4-CE2205721C75}" sibTransId="{24606AD7-541C-4F58-99B2-6BABD048C568}"/>
    <dgm:cxn modelId="{8B2979CE-6E39-4756-8CF8-7D02B9A5097E}" srcId="{065AA6A9-BFD5-4556-A1DA-BA2C815EE4CA}" destId="{2B9BF243-1622-43B8-8B15-09574FE7DA2E}" srcOrd="1" destOrd="0" parTransId="{B24A9F13-C7A7-4897-88F5-988A56D66608}" sibTransId="{38002BD5-55FE-44AD-8ADA-F6189A6C4CCA}"/>
    <dgm:cxn modelId="{E8CDC733-6494-4D6C-9594-BBAF6E702420}" type="presParOf" srcId="{15428DCB-59C5-4575-B914-E58D5DC7E4B3}" destId="{8B484C3D-BBDB-42D1-BD19-8C8452A895BB}" srcOrd="0" destOrd="0" presId="urn:microsoft.com/office/officeart/2005/8/layout/vList2"/>
    <dgm:cxn modelId="{7421B93E-FE4F-4B19-B098-851144811C44}" type="presParOf" srcId="{15428DCB-59C5-4575-B914-E58D5DC7E4B3}" destId="{00A45C6D-E398-454E-9FAE-D3705548CC1D}" srcOrd="1" destOrd="0" presId="urn:microsoft.com/office/officeart/2005/8/layout/vList2"/>
    <dgm:cxn modelId="{8C4B0F2F-E707-4D43-AB81-6AD3014D0ABE}" type="presParOf" srcId="{15428DCB-59C5-4575-B914-E58D5DC7E4B3}" destId="{B5030DE8-8A24-48CB-B67D-063FFDAB21BE}" srcOrd="2" destOrd="0" presId="urn:microsoft.com/office/officeart/2005/8/layout/vList2"/>
    <dgm:cxn modelId="{18F0DFF3-2690-4AF5-ACB5-CE326C58FC19}" type="presParOf" srcId="{15428DCB-59C5-4575-B914-E58D5DC7E4B3}" destId="{005AD3CB-7C9A-4FBC-B022-F0D2F864F1DF}" srcOrd="3" destOrd="0" presId="urn:microsoft.com/office/officeart/2005/8/layout/vList2"/>
    <dgm:cxn modelId="{D3F73CA5-4BBF-4A6C-95D1-7702701E89F2}" type="presParOf" srcId="{15428DCB-59C5-4575-B914-E58D5DC7E4B3}" destId="{DE218F64-D3AA-4538-9FEF-04D8FB4C4A2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823D8A-96A7-4F3E-88C0-59B83C8D795A}" type="doc">
      <dgm:prSet loTypeId="urn:microsoft.com/office/officeart/2005/8/layout/vList5" loCatId="list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en-MY"/>
        </a:p>
      </dgm:t>
    </dgm:pt>
    <dgm:pt modelId="{6FADD42E-699F-447D-B5E4-9E4A831201BA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MY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Demographic </a:t>
          </a:r>
        </a:p>
      </dgm:t>
    </dgm:pt>
    <dgm:pt modelId="{FF2FE177-66C0-4EC6-A91E-2E362F036C68}" type="parTrans" cxnId="{66E19237-4621-4A4F-9E82-FB1878858E5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F830F4-7905-413F-A992-3DA783C6D0DE}" type="sibTrans" cxnId="{66E19237-4621-4A4F-9E82-FB1878858E5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A0C55C-9C4F-4DE3-BDDE-0023BDB8CF4A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Female sex, age group &gt;5 years old,</a:t>
          </a:r>
          <a:r>
            <a:rPr lang="en-US" sz="2400" b="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  <a:endParaRPr lang="en-MY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08B716-1E4F-4FBB-96FD-DEDD3D5F1B08}" type="parTrans" cxnId="{DF24AD93-829C-402C-B412-34D2AD01425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456CFD-C0FC-4420-B0CD-1AED67BA1FD9}" type="sibTrans" cxnId="{DF24AD93-829C-402C-B412-34D2AD01425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487348-4B5D-4C52-834C-2DC8E1482A9B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Epidemiology </a:t>
          </a:r>
          <a:endParaRPr lang="en-MY" sz="2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D3B372-B215-4347-AB96-939EA3B4AC90}" type="parTrans" cxnId="{B74C1750-F283-4A39-8C2B-54AA3F87BA3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DA18F5-C5CD-45FD-BE15-B5267D6E6798}" type="sibTrans" cxnId="{B74C1750-F283-4A39-8C2B-54AA3F87BA3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9805CA-054E-4E2D-A554-AD259E7D1CA1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Secondary infection by DENV, infection by DENV-2</a:t>
          </a:r>
          <a:r>
            <a:rPr lang="en-US" sz="2400" b="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  <a:endParaRPr lang="en-MY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4477EE-0ED5-433B-A857-DAA1C832AF5D}" type="parTrans" cxnId="{7F1CEC46-6CFC-4618-B3A2-2DA058FBC35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CB6007-07AA-4B41-9EEA-2DBFD5DB8AF1}" type="sibTrans" cxnId="{7F1CEC46-6CFC-4618-B3A2-2DA058FBC35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A478E7-8653-461C-B5C9-B1BDC41BD8A2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Clinical  Signs </a:t>
          </a:r>
          <a:endParaRPr lang="en-MY" sz="2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52CAEE-3343-42B3-8B3D-785D0DA02C85}" type="parTrans" cxnId="{6B89F389-B58A-4603-9B88-4D563715352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39EEFD-B7F7-41EB-B526-D67924A3E3D9}" type="sibTrans" cxnId="{6B89F389-B58A-4603-9B88-4D563715352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944575-0C87-4A32-92ED-9E22CBB373A0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Pulse pressure &lt;20 mmHg, systolic BP &lt;90</a:t>
          </a:r>
          <a:r>
            <a:rPr lang="en-US" sz="2400" b="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  <a:endParaRPr lang="en-MY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02D371-A9A7-4FD5-9497-93386657B646}" type="parTrans" cxnId="{6E0A3F4A-B887-49D2-A77F-22E63476DBE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D207CD-DD86-4FB0-9A4A-4D20C0CFF5B3}" type="sibTrans" cxnId="{6E0A3F4A-B887-49D2-A77F-22E63476DBE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D24B55-116E-45E7-A741-77ED5E80EAFB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Obesity</a:t>
          </a:r>
          <a:r>
            <a:rPr lang="en-US" sz="2400" b="0" baseline="30000" dirty="0">
              <a:latin typeface="Arial" panose="020B0604020202020204" pitchFamily="34" charset="0"/>
              <a:cs typeface="Arial" panose="020B0604020202020204" pitchFamily="34" charset="0"/>
            </a:rPr>
            <a:t>23, 24</a:t>
          </a:r>
          <a:endParaRPr lang="en-MY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D61116-5C95-44F4-A379-B6BA4CC68969}" type="parTrans" cxnId="{237097F5-CE78-4432-B93C-B86357435BE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/>
        </a:p>
      </dgm:t>
    </dgm:pt>
    <dgm:pt modelId="{A8E83B85-7EF4-490A-BDF5-2F41E41D6CA2}" type="sibTrans" cxnId="{237097F5-CE78-4432-B93C-B86357435BE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MY"/>
        </a:p>
      </dgm:t>
    </dgm:pt>
    <dgm:pt modelId="{41A9CDA0-4063-4B04-A997-1F12FF489C60}" type="pres">
      <dgm:prSet presAssocID="{02823D8A-96A7-4F3E-88C0-59B83C8D795A}" presName="Name0" presStyleCnt="0">
        <dgm:presLayoutVars>
          <dgm:dir/>
          <dgm:animLvl val="lvl"/>
          <dgm:resizeHandles val="exact"/>
        </dgm:presLayoutVars>
      </dgm:prSet>
      <dgm:spPr/>
    </dgm:pt>
    <dgm:pt modelId="{259D949C-86D6-4E55-9CD6-CDD30F6F7195}" type="pres">
      <dgm:prSet presAssocID="{6FADD42E-699F-447D-B5E4-9E4A831201BA}" presName="linNode" presStyleCnt="0"/>
      <dgm:spPr/>
    </dgm:pt>
    <dgm:pt modelId="{183471F4-4896-4A45-8554-4EF0F5702C4C}" type="pres">
      <dgm:prSet presAssocID="{6FADD42E-699F-447D-B5E4-9E4A831201BA}" presName="parentText" presStyleLbl="node1" presStyleIdx="0" presStyleCnt="3" custScaleX="152896" custScaleY="61947" custLinFactNeighborX="-7" custLinFactNeighborY="474">
        <dgm:presLayoutVars>
          <dgm:chMax val="1"/>
          <dgm:bulletEnabled val="1"/>
        </dgm:presLayoutVars>
      </dgm:prSet>
      <dgm:spPr/>
    </dgm:pt>
    <dgm:pt modelId="{B14026B8-C8B0-497C-B2B6-6E97675245A2}" type="pres">
      <dgm:prSet presAssocID="{6FADD42E-699F-447D-B5E4-9E4A831201BA}" presName="descendantText" presStyleLbl="alignAccFollowNode1" presStyleIdx="0" presStyleCnt="3" custScaleX="229876" custScaleY="62339" custLinFactNeighborX="4750" custLinFactNeighborY="593">
        <dgm:presLayoutVars>
          <dgm:bulletEnabled val="1"/>
        </dgm:presLayoutVars>
      </dgm:prSet>
      <dgm:spPr/>
    </dgm:pt>
    <dgm:pt modelId="{FD569FB4-23DB-4E28-9148-A14060C305A2}" type="pres">
      <dgm:prSet presAssocID="{B0F830F4-7905-413F-A992-3DA783C6D0DE}" presName="sp" presStyleCnt="0"/>
      <dgm:spPr/>
    </dgm:pt>
    <dgm:pt modelId="{7A2E4D8D-D993-487D-957B-BB2323AA8D24}" type="pres">
      <dgm:prSet presAssocID="{36487348-4B5D-4C52-834C-2DC8E1482A9B}" presName="linNode" presStyleCnt="0"/>
      <dgm:spPr/>
    </dgm:pt>
    <dgm:pt modelId="{CEE2C861-F661-46D6-9574-7BC9FA4D5084}" type="pres">
      <dgm:prSet presAssocID="{36487348-4B5D-4C52-834C-2DC8E1482A9B}" presName="parentText" presStyleLbl="node1" presStyleIdx="1" presStyleCnt="3" custScaleX="96200" custScaleY="65302" custLinFactNeighborX="-4" custLinFactNeighborY="-285">
        <dgm:presLayoutVars>
          <dgm:chMax val="1"/>
          <dgm:bulletEnabled val="1"/>
        </dgm:presLayoutVars>
      </dgm:prSet>
      <dgm:spPr/>
    </dgm:pt>
    <dgm:pt modelId="{C63B368D-4A10-47C3-97DD-AB52E2E8C228}" type="pres">
      <dgm:prSet presAssocID="{36487348-4B5D-4C52-834C-2DC8E1482A9B}" presName="descendantText" presStyleLbl="alignAccFollowNode1" presStyleIdx="1" presStyleCnt="3" custScaleX="143561" custScaleY="63622" custLinFactNeighborX="173" custLinFactNeighborY="-92">
        <dgm:presLayoutVars>
          <dgm:bulletEnabled val="1"/>
        </dgm:presLayoutVars>
      </dgm:prSet>
      <dgm:spPr/>
    </dgm:pt>
    <dgm:pt modelId="{6E1D8B7C-C223-45A0-91E7-9408A2774C75}" type="pres">
      <dgm:prSet presAssocID="{36DA18F5-C5CD-45FD-BE15-B5267D6E6798}" presName="sp" presStyleCnt="0"/>
      <dgm:spPr/>
    </dgm:pt>
    <dgm:pt modelId="{9CC8B5A7-9B00-421C-8417-5C5AF7A2AF42}" type="pres">
      <dgm:prSet presAssocID="{23A478E7-8653-461C-B5C9-B1BDC41BD8A2}" presName="linNode" presStyleCnt="0"/>
      <dgm:spPr/>
    </dgm:pt>
    <dgm:pt modelId="{B12C70B5-646C-4ED8-857A-D9683B95B11D}" type="pres">
      <dgm:prSet presAssocID="{23A478E7-8653-461C-B5C9-B1BDC41BD8A2}" presName="parentText" presStyleLbl="node1" presStyleIdx="2" presStyleCnt="3" custScaleX="85764" custScaleY="68882" custLinFactNeighborX="-142" custLinFactNeighborY="-1724">
        <dgm:presLayoutVars>
          <dgm:chMax val="1"/>
          <dgm:bulletEnabled val="1"/>
        </dgm:presLayoutVars>
      </dgm:prSet>
      <dgm:spPr/>
    </dgm:pt>
    <dgm:pt modelId="{30B982B7-A9DF-4C6D-B4EE-D288AED16B0E}" type="pres">
      <dgm:prSet presAssocID="{23A478E7-8653-461C-B5C9-B1BDC41BD8A2}" presName="descendantText" presStyleLbl="alignAccFollowNode1" presStyleIdx="2" presStyleCnt="3" custScaleX="124285" custScaleY="64167" custLinFactNeighborX="122" custLinFactNeighborY="-672">
        <dgm:presLayoutVars>
          <dgm:bulletEnabled val="1"/>
        </dgm:presLayoutVars>
      </dgm:prSet>
      <dgm:spPr/>
    </dgm:pt>
  </dgm:ptLst>
  <dgm:cxnLst>
    <dgm:cxn modelId="{66E19237-4621-4A4F-9E82-FB1878858E5C}" srcId="{02823D8A-96A7-4F3E-88C0-59B83C8D795A}" destId="{6FADD42E-699F-447D-B5E4-9E4A831201BA}" srcOrd="0" destOrd="0" parTransId="{FF2FE177-66C0-4EC6-A91E-2E362F036C68}" sibTransId="{B0F830F4-7905-413F-A992-3DA783C6D0DE}"/>
    <dgm:cxn modelId="{7F1CEC46-6CFC-4618-B3A2-2DA058FBC357}" srcId="{36487348-4B5D-4C52-834C-2DC8E1482A9B}" destId="{B49805CA-054E-4E2D-A554-AD259E7D1CA1}" srcOrd="0" destOrd="0" parTransId="{9D4477EE-0ED5-433B-A857-DAA1C832AF5D}" sibTransId="{F0CB6007-07AA-4B41-9EEA-2DBFD5DB8AF1}"/>
    <dgm:cxn modelId="{BAA80668-660A-47D7-812E-51F0FC1B373D}" type="presOf" srcId="{F5A0C55C-9C4F-4DE3-BDDE-0023BDB8CF4A}" destId="{B14026B8-C8B0-497C-B2B6-6E97675245A2}" srcOrd="0" destOrd="0" presId="urn:microsoft.com/office/officeart/2005/8/layout/vList5"/>
    <dgm:cxn modelId="{2D944148-665D-4AFB-A6B9-08A7B04F589A}" type="presOf" srcId="{6FADD42E-699F-447D-B5E4-9E4A831201BA}" destId="{183471F4-4896-4A45-8554-4EF0F5702C4C}" srcOrd="0" destOrd="0" presId="urn:microsoft.com/office/officeart/2005/8/layout/vList5"/>
    <dgm:cxn modelId="{6E0A3F4A-B887-49D2-A77F-22E63476DBEE}" srcId="{23A478E7-8653-461C-B5C9-B1BDC41BD8A2}" destId="{7D944575-0C87-4A32-92ED-9E22CBB373A0}" srcOrd="0" destOrd="0" parTransId="{A702D371-A9A7-4FD5-9497-93386657B646}" sibTransId="{F6D207CD-DD86-4FB0-9A4A-4D20C0CFF5B3}"/>
    <dgm:cxn modelId="{B74C1750-F283-4A39-8C2B-54AA3F87BA3D}" srcId="{02823D8A-96A7-4F3E-88C0-59B83C8D795A}" destId="{36487348-4B5D-4C52-834C-2DC8E1482A9B}" srcOrd="1" destOrd="0" parTransId="{86D3B372-B215-4347-AB96-939EA3B4AC90}" sibTransId="{36DA18F5-C5CD-45FD-BE15-B5267D6E6798}"/>
    <dgm:cxn modelId="{F4D42653-5CEA-4F02-AE23-041FF8E37AF1}" type="presOf" srcId="{36487348-4B5D-4C52-834C-2DC8E1482A9B}" destId="{CEE2C861-F661-46D6-9574-7BC9FA4D5084}" srcOrd="0" destOrd="0" presId="urn:microsoft.com/office/officeart/2005/8/layout/vList5"/>
    <dgm:cxn modelId="{0A1EBC79-629A-4C96-B335-1B8AA963C7BB}" type="presOf" srcId="{23A478E7-8653-461C-B5C9-B1BDC41BD8A2}" destId="{B12C70B5-646C-4ED8-857A-D9683B95B11D}" srcOrd="0" destOrd="0" presId="urn:microsoft.com/office/officeart/2005/8/layout/vList5"/>
    <dgm:cxn modelId="{6B89F389-B58A-4603-9B88-4D563715352A}" srcId="{02823D8A-96A7-4F3E-88C0-59B83C8D795A}" destId="{23A478E7-8653-461C-B5C9-B1BDC41BD8A2}" srcOrd="2" destOrd="0" parTransId="{3852CAEE-3343-42B3-8B3D-785D0DA02C85}" sibTransId="{AA39EEFD-B7F7-41EB-B526-D67924A3E3D9}"/>
    <dgm:cxn modelId="{DF24AD93-829C-402C-B412-34D2AD01425F}" srcId="{6FADD42E-699F-447D-B5E4-9E4A831201BA}" destId="{F5A0C55C-9C4F-4DE3-BDDE-0023BDB8CF4A}" srcOrd="0" destOrd="0" parTransId="{DF08B716-1E4F-4FBB-96FD-DEDD3D5F1B08}" sibTransId="{B6456CFD-C0FC-4420-B0CD-1AED67BA1FD9}"/>
    <dgm:cxn modelId="{15DF73AD-AE02-4D6D-9A5D-A16514B0C1CD}" type="presOf" srcId="{02823D8A-96A7-4F3E-88C0-59B83C8D795A}" destId="{41A9CDA0-4063-4B04-A997-1F12FF489C60}" srcOrd="0" destOrd="0" presId="urn:microsoft.com/office/officeart/2005/8/layout/vList5"/>
    <dgm:cxn modelId="{F5F27ED4-8827-4222-A420-95F5FDFACF5E}" type="presOf" srcId="{7D944575-0C87-4A32-92ED-9E22CBB373A0}" destId="{30B982B7-A9DF-4C6D-B4EE-D288AED16B0E}" srcOrd="0" destOrd="0" presId="urn:microsoft.com/office/officeart/2005/8/layout/vList5"/>
    <dgm:cxn modelId="{5A5D22DD-D991-4665-9888-21CEB82363F6}" type="presOf" srcId="{B49805CA-054E-4E2D-A554-AD259E7D1CA1}" destId="{C63B368D-4A10-47C3-97DD-AB52E2E8C228}" srcOrd="0" destOrd="0" presId="urn:microsoft.com/office/officeart/2005/8/layout/vList5"/>
    <dgm:cxn modelId="{237097F5-CE78-4432-B93C-B86357435BE8}" srcId="{6FADD42E-699F-447D-B5E4-9E4A831201BA}" destId="{2CD24B55-116E-45E7-A741-77ED5E80EAFB}" srcOrd="1" destOrd="0" parTransId="{3BD61116-5C95-44F4-A379-B6BA4CC68969}" sibTransId="{A8E83B85-7EF4-490A-BDF5-2F41E41D6CA2}"/>
    <dgm:cxn modelId="{EBA0B0F5-888D-41F7-A7FA-939BBFA36365}" type="presOf" srcId="{2CD24B55-116E-45E7-A741-77ED5E80EAFB}" destId="{B14026B8-C8B0-497C-B2B6-6E97675245A2}" srcOrd="0" destOrd="1" presId="urn:microsoft.com/office/officeart/2005/8/layout/vList5"/>
    <dgm:cxn modelId="{B2DCEFBC-C377-44B8-839C-D1FF535270C3}" type="presParOf" srcId="{41A9CDA0-4063-4B04-A997-1F12FF489C60}" destId="{259D949C-86D6-4E55-9CD6-CDD30F6F7195}" srcOrd="0" destOrd="0" presId="urn:microsoft.com/office/officeart/2005/8/layout/vList5"/>
    <dgm:cxn modelId="{C21153BD-7EED-4AE0-BCA8-6B3FE0AF1DDB}" type="presParOf" srcId="{259D949C-86D6-4E55-9CD6-CDD30F6F7195}" destId="{183471F4-4896-4A45-8554-4EF0F5702C4C}" srcOrd="0" destOrd="0" presId="urn:microsoft.com/office/officeart/2005/8/layout/vList5"/>
    <dgm:cxn modelId="{609868A6-E1AE-4A10-A16E-006002AF68EB}" type="presParOf" srcId="{259D949C-86D6-4E55-9CD6-CDD30F6F7195}" destId="{B14026B8-C8B0-497C-B2B6-6E97675245A2}" srcOrd="1" destOrd="0" presId="urn:microsoft.com/office/officeart/2005/8/layout/vList5"/>
    <dgm:cxn modelId="{8F220806-4A79-4CA6-ACC4-865E625B56E9}" type="presParOf" srcId="{41A9CDA0-4063-4B04-A997-1F12FF489C60}" destId="{FD569FB4-23DB-4E28-9148-A14060C305A2}" srcOrd="1" destOrd="0" presId="urn:microsoft.com/office/officeart/2005/8/layout/vList5"/>
    <dgm:cxn modelId="{620BD670-CA51-4C25-9C0D-20B3355F8654}" type="presParOf" srcId="{41A9CDA0-4063-4B04-A997-1F12FF489C60}" destId="{7A2E4D8D-D993-487D-957B-BB2323AA8D24}" srcOrd="2" destOrd="0" presId="urn:microsoft.com/office/officeart/2005/8/layout/vList5"/>
    <dgm:cxn modelId="{8770BD4E-B61F-4E38-83ED-75327831DC98}" type="presParOf" srcId="{7A2E4D8D-D993-487D-957B-BB2323AA8D24}" destId="{CEE2C861-F661-46D6-9574-7BC9FA4D5084}" srcOrd="0" destOrd="0" presId="urn:microsoft.com/office/officeart/2005/8/layout/vList5"/>
    <dgm:cxn modelId="{5147118A-4720-4A0A-AFB9-CE4118558116}" type="presParOf" srcId="{7A2E4D8D-D993-487D-957B-BB2323AA8D24}" destId="{C63B368D-4A10-47C3-97DD-AB52E2E8C228}" srcOrd="1" destOrd="0" presId="urn:microsoft.com/office/officeart/2005/8/layout/vList5"/>
    <dgm:cxn modelId="{C617447A-5D7F-4F1E-951E-BBC544185E3F}" type="presParOf" srcId="{41A9CDA0-4063-4B04-A997-1F12FF489C60}" destId="{6E1D8B7C-C223-45A0-91E7-9408A2774C75}" srcOrd="3" destOrd="0" presId="urn:microsoft.com/office/officeart/2005/8/layout/vList5"/>
    <dgm:cxn modelId="{B5C4FD1D-E44E-4558-8A7B-E06B2F2FE332}" type="presParOf" srcId="{41A9CDA0-4063-4B04-A997-1F12FF489C60}" destId="{9CC8B5A7-9B00-421C-8417-5C5AF7A2AF42}" srcOrd="4" destOrd="0" presId="urn:microsoft.com/office/officeart/2005/8/layout/vList5"/>
    <dgm:cxn modelId="{3C3C9A98-DB46-4B0B-8FA7-7E430EA3D678}" type="presParOf" srcId="{9CC8B5A7-9B00-421C-8417-5C5AF7A2AF42}" destId="{B12C70B5-646C-4ED8-857A-D9683B95B11D}" srcOrd="0" destOrd="0" presId="urn:microsoft.com/office/officeart/2005/8/layout/vList5"/>
    <dgm:cxn modelId="{56EFECFA-A68F-40A1-8C7D-B3387B1C6E84}" type="presParOf" srcId="{9CC8B5A7-9B00-421C-8417-5C5AF7A2AF42}" destId="{30B982B7-A9DF-4C6D-B4EE-D288AED16B0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823D8A-96A7-4F3E-88C0-59B83C8D795A}" type="doc">
      <dgm:prSet loTypeId="urn:microsoft.com/office/officeart/2005/8/layout/vList5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n-MY"/>
        </a:p>
      </dgm:t>
    </dgm:pt>
    <dgm:pt modelId="{6FADD42E-699F-447D-B5E4-9E4A831201BA}">
      <dgm:prSet phldrT="[Text]" custT="1"/>
      <dgm:spPr/>
      <dgm:t>
        <a:bodyPr/>
        <a:lstStyle/>
        <a:p>
          <a:r>
            <a:rPr lang="en-MY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Laboratory Parameters</a:t>
          </a:r>
        </a:p>
      </dgm:t>
    </dgm:pt>
    <dgm:pt modelId="{FF2FE177-66C0-4EC6-A91E-2E362F036C68}" type="parTrans" cxnId="{66E19237-4621-4A4F-9E82-FB1878858E5C}">
      <dgm:prSet/>
      <dgm:spPr/>
      <dgm:t>
        <a:bodyPr/>
        <a:lstStyle/>
        <a:p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F830F4-7905-413F-A992-3DA783C6D0DE}" type="sibTrans" cxnId="{66E19237-4621-4A4F-9E82-FB1878858E5C}">
      <dgm:prSet/>
      <dgm:spPr/>
      <dgm:t>
        <a:bodyPr/>
        <a:lstStyle/>
        <a:p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A0C55C-9C4F-4DE3-BDDE-0023BDB8CF4A}">
      <dgm:prSet phldrT="[Text]" custT="1"/>
      <dgm:spPr/>
      <dgm:t>
        <a:bodyPr/>
        <a:lstStyle/>
        <a:p>
          <a:pPr>
            <a:tabLst>
              <a:tab pos="185738" algn="l"/>
            </a:tabLst>
          </a:pPr>
          <a:r>
            <a:rPr lang="en-MY" sz="2400" b="0" dirty="0">
              <a:latin typeface="Arial" panose="020B0604020202020204" pitchFamily="34" charset="0"/>
              <a:cs typeface="Arial" panose="020B0604020202020204" pitchFamily="34" charset="0"/>
            </a:rPr>
            <a:t>WBC &gt;5,000 /</a:t>
          </a:r>
          <a:r>
            <a:rPr lang="el-GR" sz="2400" b="0" dirty="0">
              <a:latin typeface="Arial" panose="020B0604020202020204" pitchFamily="34" charset="0"/>
              <a:cs typeface="Arial" panose="020B0604020202020204" pitchFamily="34" charset="0"/>
            </a:rPr>
            <a:t>μ</a:t>
          </a:r>
          <a:r>
            <a:rPr lang="en-MY" sz="2400" b="0" dirty="0">
              <a:latin typeface="Arial" panose="020B0604020202020204" pitchFamily="34" charset="0"/>
              <a:cs typeface="Arial" panose="020B0604020202020204" pitchFamily="34" charset="0"/>
            </a:rPr>
            <a:t>L, haemoglobin (Hb) &lt;9 g/dL</a:t>
          </a:r>
          <a:r>
            <a:rPr lang="en-MY" sz="2400" b="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</a:p>
      </dgm:t>
    </dgm:pt>
    <dgm:pt modelId="{DF08B716-1E4F-4FBB-96FD-DEDD3D5F1B08}" type="parTrans" cxnId="{DF24AD93-829C-402C-B412-34D2AD01425F}">
      <dgm:prSet/>
      <dgm:spPr/>
      <dgm:t>
        <a:bodyPr/>
        <a:lstStyle/>
        <a:p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456CFD-C0FC-4420-B0CD-1AED67BA1FD9}" type="sibTrans" cxnId="{DF24AD93-829C-402C-B412-34D2AD01425F}">
      <dgm:prSet/>
      <dgm:spPr/>
      <dgm:t>
        <a:bodyPr/>
        <a:lstStyle/>
        <a:p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487348-4B5D-4C52-834C-2DC8E1482A9B}">
      <dgm:prSet phldrT="[Text]" custT="1"/>
      <dgm:spPr/>
      <dgm:t>
        <a:bodyPr/>
        <a:lstStyle/>
        <a:p>
          <a:r>
            <a:rPr lang="en-MY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Imaging</a:t>
          </a:r>
          <a:r>
            <a: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MY" sz="2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D3B372-B215-4347-AB96-939EA3B4AC90}" type="parTrans" cxnId="{B74C1750-F283-4A39-8C2B-54AA3F87BA3D}">
      <dgm:prSet/>
      <dgm:spPr/>
      <dgm:t>
        <a:bodyPr/>
        <a:lstStyle/>
        <a:p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DA18F5-C5CD-45FD-BE15-B5267D6E6798}" type="sibTrans" cxnId="{B74C1750-F283-4A39-8C2B-54AA3F87BA3D}">
      <dgm:prSet/>
      <dgm:spPr/>
      <dgm:t>
        <a:bodyPr/>
        <a:lstStyle/>
        <a:p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9805CA-054E-4E2D-A554-AD259E7D1CA1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Gallbladder  wall thickening &gt;5 mm</a:t>
          </a:r>
          <a:r>
            <a:rPr lang="en-US" sz="2400" b="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MY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4477EE-0ED5-433B-A857-DAA1C832AF5D}" type="parTrans" cxnId="{7F1CEC46-6CFC-4618-B3A2-2DA058FBC357}">
      <dgm:prSet/>
      <dgm:spPr/>
      <dgm:t>
        <a:bodyPr/>
        <a:lstStyle/>
        <a:p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CB6007-07AA-4B41-9EEA-2DBFD5DB8AF1}" type="sibTrans" cxnId="{7F1CEC46-6CFC-4618-B3A2-2DA058FBC357}">
      <dgm:prSet/>
      <dgm:spPr/>
      <dgm:t>
        <a:bodyPr/>
        <a:lstStyle/>
        <a:p>
          <a:endParaRPr lang="en-MY" sz="3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D483E1-5323-4264-86C3-12343AE7B98D}">
      <dgm:prSet custT="1"/>
      <dgm:spPr/>
      <dgm:t>
        <a:bodyPr/>
        <a:lstStyle/>
        <a:p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Prolonged  prothrombin time (PT) and activated partial thromboplastin time (APTT), low fibrinogen level</a:t>
          </a:r>
          <a:r>
            <a:rPr lang="en-US" sz="2400" b="0" baseline="30000" dirty="0">
              <a:latin typeface="Arial" panose="020B0604020202020204" pitchFamily="34" charset="0"/>
              <a:cs typeface="Arial" panose="020B0604020202020204" pitchFamily="34" charset="0"/>
            </a:rPr>
            <a:t>25</a:t>
          </a:r>
          <a:endParaRPr lang="en-MY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98CB42-B070-4AF8-ABD5-E7609F6CB8B8}" type="parTrans" cxnId="{D5F2C710-A651-408C-B054-65F839CF72C2}">
      <dgm:prSet/>
      <dgm:spPr/>
      <dgm:t>
        <a:bodyPr/>
        <a:lstStyle/>
        <a:p>
          <a:endParaRPr lang="en-MY"/>
        </a:p>
      </dgm:t>
    </dgm:pt>
    <dgm:pt modelId="{D016DE11-2F73-443F-A2B0-D7F07511C825}" type="sibTrans" cxnId="{D5F2C710-A651-408C-B054-65F839CF72C2}">
      <dgm:prSet/>
      <dgm:spPr/>
      <dgm:t>
        <a:bodyPr/>
        <a:lstStyle/>
        <a:p>
          <a:endParaRPr lang="en-MY"/>
        </a:p>
      </dgm:t>
    </dgm:pt>
    <dgm:pt modelId="{FC60A4ED-257B-4BD3-9329-E36228849934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Presence  of pleural effusion, ascites and/or gallbladder wall thickening</a:t>
          </a:r>
          <a:r>
            <a:rPr lang="en-US" sz="2400" b="0" baseline="30000" dirty="0">
              <a:latin typeface="Arial" panose="020B0604020202020204" pitchFamily="34" charset="0"/>
              <a:cs typeface="Arial" panose="020B0604020202020204" pitchFamily="34" charset="0"/>
            </a:rPr>
            <a:t>25</a:t>
          </a:r>
          <a:endParaRPr lang="en-MY" sz="2400" b="0" baseline="30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1AF7E6-5A7A-41CD-975A-6A8018763B14}" type="parTrans" cxnId="{E9A4A344-62AA-4E07-BF47-7E6868CB71D0}">
      <dgm:prSet/>
      <dgm:spPr/>
      <dgm:t>
        <a:bodyPr/>
        <a:lstStyle/>
        <a:p>
          <a:endParaRPr lang="en-MY"/>
        </a:p>
      </dgm:t>
    </dgm:pt>
    <dgm:pt modelId="{B3B5FCB8-AEC3-4911-B01E-3D1D03BC82A4}" type="sibTrans" cxnId="{E9A4A344-62AA-4E07-BF47-7E6868CB71D0}">
      <dgm:prSet/>
      <dgm:spPr/>
      <dgm:t>
        <a:bodyPr/>
        <a:lstStyle/>
        <a:p>
          <a:endParaRPr lang="en-MY"/>
        </a:p>
      </dgm:t>
    </dgm:pt>
    <dgm:pt modelId="{41A9CDA0-4063-4B04-A997-1F12FF489C60}" type="pres">
      <dgm:prSet presAssocID="{02823D8A-96A7-4F3E-88C0-59B83C8D795A}" presName="Name0" presStyleCnt="0">
        <dgm:presLayoutVars>
          <dgm:dir/>
          <dgm:animLvl val="lvl"/>
          <dgm:resizeHandles val="exact"/>
        </dgm:presLayoutVars>
      </dgm:prSet>
      <dgm:spPr/>
    </dgm:pt>
    <dgm:pt modelId="{259D949C-86D6-4E55-9CD6-CDD30F6F7195}" type="pres">
      <dgm:prSet presAssocID="{6FADD42E-699F-447D-B5E4-9E4A831201BA}" presName="linNode" presStyleCnt="0"/>
      <dgm:spPr/>
    </dgm:pt>
    <dgm:pt modelId="{183471F4-4896-4A45-8554-4EF0F5702C4C}" type="pres">
      <dgm:prSet presAssocID="{6FADD42E-699F-447D-B5E4-9E4A831201BA}" presName="parentText" presStyleLbl="node1" presStyleIdx="0" presStyleCnt="2" custScaleX="152896" custScaleY="61947" custLinFactNeighborX="-7" custLinFactNeighborY="474">
        <dgm:presLayoutVars>
          <dgm:chMax val="1"/>
          <dgm:bulletEnabled val="1"/>
        </dgm:presLayoutVars>
      </dgm:prSet>
      <dgm:spPr/>
    </dgm:pt>
    <dgm:pt modelId="{B14026B8-C8B0-497C-B2B6-6E97675245A2}" type="pres">
      <dgm:prSet presAssocID="{6FADD42E-699F-447D-B5E4-9E4A831201BA}" presName="descendantText" presStyleLbl="alignAccFollowNode1" presStyleIdx="0" presStyleCnt="2" custScaleX="229876" custScaleY="62339" custLinFactNeighborX="4750" custLinFactNeighborY="593">
        <dgm:presLayoutVars>
          <dgm:bulletEnabled val="1"/>
        </dgm:presLayoutVars>
      </dgm:prSet>
      <dgm:spPr/>
    </dgm:pt>
    <dgm:pt modelId="{FD569FB4-23DB-4E28-9148-A14060C305A2}" type="pres">
      <dgm:prSet presAssocID="{B0F830F4-7905-413F-A992-3DA783C6D0DE}" presName="sp" presStyleCnt="0"/>
      <dgm:spPr/>
    </dgm:pt>
    <dgm:pt modelId="{7A2E4D8D-D993-487D-957B-BB2323AA8D24}" type="pres">
      <dgm:prSet presAssocID="{36487348-4B5D-4C52-834C-2DC8E1482A9B}" presName="linNode" presStyleCnt="0"/>
      <dgm:spPr/>
    </dgm:pt>
    <dgm:pt modelId="{CEE2C861-F661-46D6-9574-7BC9FA4D5084}" type="pres">
      <dgm:prSet presAssocID="{36487348-4B5D-4C52-834C-2DC8E1482A9B}" presName="parentText" presStyleLbl="node1" presStyleIdx="1" presStyleCnt="2" custScaleX="96200" custScaleY="65302" custLinFactNeighborX="-4" custLinFactNeighborY="-285">
        <dgm:presLayoutVars>
          <dgm:chMax val="1"/>
          <dgm:bulletEnabled val="1"/>
        </dgm:presLayoutVars>
      </dgm:prSet>
      <dgm:spPr/>
    </dgm:pt>
    <dgm:pt modelId="{C63B368D-4A10-47C3-97DD-AB52E2E8C228}" type="pres">
      <dgm:prSet presAssocID="{36487348-4B5D-4C52-834C-2DC8E1482A9B}" presName="descendantText" presStyleLbl="alignAccFollowNode1" presStyleIdx="1" presStyleCnt="2" custScaleX="143561" custScaleY="63622" custLinFactNeighborX="173" custLinFactNeighborY="-92">
        <dgm:presLayoutVars>
          <dgm:bulletEnabled val="1"/>
        </dgm:presLayoutVars>
      </dgm:prSet>
      <dgm:spPr/>
    </dgm:pt>
  </dgm:ptLst>
  <dgm:cxnLst>
    <dgm:cxn modelId="{A2345003-5A41-45FC-B609-213CCDA125D2}" type="presOf" srcId="{35D483E1-5323-4264-86C3-12343AE7B98D}" destId="{B14026B8-C8B0-497C-B2B6-6E97675245A2}" srcOrd="0" destOrd="1" presId="urn:microsoft.com/office/officeart/2005/8/layout/vList5"/>
    <dgm:cxn modelId="{D5F2C710-A651-408C-B054-65F839CF72C2}" srcId="{6FADD42E-699F-447D-B5E4-9E4A831201BA}" destId="{35D483E1-5323-4264-86C3-12343AE7B98D}" srcOrd="1" destOrd="0" parTransId="{A098CB42-B070-4AF8-ABD5-E7609F6CB8B8}" sibTransId="{D016DE11-2F73-443F-A2B0-D7F07511C825}"/>
    <dgm:cxn modelId="{66E19237-4621-4A4F-9E82-FB1878858E5C}" srcId="{02823D8A-96A7-4F3E-88C0-59B83C8D795A}" destId="{6FADD42E-699F-447D-B5E4-9E4A831201BA}" srcOrd="0" destOrd="0" parTransId="{FF2FE177-66C0-4EC6-A91E-2E362F036C68}" sibTransId="{B0F830F4-7905-413F-A992-3DA783C6D0DE}"/>
    <dgm:cxn modelId="{E9A4A344-62AA-4E07-BF47-7E6868CB71D0}" srcId="{36487348-4B5D-4C52-834C-2DC8E1482A9B}" destId="{FC60A4ED-257B-4BD3-9329-E36228849934}" srcOrd="1" destOrd="0" parTransId="{E81AF7E6-5A7A-41CD-975A-6A8018763B14}" sibTransId="{B3B5FCB8-AEC3-4911-B01E-3D1D03BC82A4}"/>
    <dgm:cxn modelId="{7F1CEC46-6CFC-4618-B3A2-2DA058FBC357}" srcId="{36487348-4B5D-4C52-834C-2DC8E1482A9B}" destId="{B49805CA-054E-4E2D-A554-AD259E7D1CA1}" srcOrd="0" destOrd="0" parTransId="{9D4477EE-0ED5-433B-A857-DAA1C832AF5D}" sibTransId="{F0CB6007-07AA-4B41-9EEA-2DBFD5DB8AF1}"/>
    <dgm:cxn modelId="{BAA80668-660A-47D7-812E-51F0FC1B373D}" type="presOf" srcId="{F5A0C55C-9C4F-4DE3-BDDE-0023BDB8CF4A}" destId="{B14026B8-C8B0-497C-B2B6-6E97675245A2}" srcOrd="0" destOrd="0" presId="urn:microsoft.com/office/officeart/2005/8/layout/vList5"/>
    <dgm:cxn modelId="{2D944148-665D-4AFB-A6B9-08A7B04F589A}" type="presOf" srcId="{6FADD42E-699F-447D-B5E4-9E4A831201BA}" destId="{183471F4-4896-4A45-8554-4EF0F5702C4C}" srcOrd="0" destOrd="0" presId="urn:microsoft.com/office/officeart/2005/8/layout/vList5"/>
    <dgm:cxn modelId="{B74C1750-F283-4A39-8C2B-54AA3F87BA3D}" srcId="{02823D8A-96A7-4F3E-88C0-59B83C8D795A}" destId="{36487348-4B5D-4C52-834C-2DC8E1482A9B}" srcOrd="1" destOrd="0" parTransId="{86D3B372-B215-4347-AB96-939EA3B4AC90}" sibTransId="{36DA18F5-C5CD-45FD-BE15-B5267D6E6798}"/>
    <dgm:cxn modelId="{F4D42653-5CEA-4F02-AE23-041FF8E37AF1}" type="presOf" srcId="{36487348-4B5D-4C52-834C-2DC8E1482A9B}" destId="{CEE2C861-F661-46D6-9574-7BC9FA4D5084}" srcOrd="0" destOrd="0" presId="urn:microsoft.com/office/officeart/2005/8/layout/vList5"/>
    <dgm:cxn modelId="{DF24AD93-829C-402C-B412-34D2AD01425F}" srcId="{6FADD42E-699F-447D-B5E4-9E4A831201BA}" destId="{F5A0C55C-9C4F-4DE3-BDDE-0023BDB8CF4A}" srcOrd="0" destOrd="0" parTransId="{DF08B716-1E4F-4FBB-96FD-DEDD3D5F1B08}" sibTransId="{B6456CFD-C0FC-4420-B0CD-1AED67BA1FD9}"/>
    <dgm:cxn modelId="{0C145A96-8F46-4518-9A1E-3942FD87643E}" type="presOf" srcId="{FC60A4ED-257B-4BD3-9329-E36228849934}" destId="{C63B368D-4A10-47C3-97DD-AB52E2E8C228}" srcOrd="0" destOrd="1" presId="urn:microsoft.com/office/officeart/2005/8/layout/vList5"/>
    <dgm:cxn modelId="{15DF73AD-AE02-4D6D-9A5D-A16514B0C1CD}" type="presOf" srcId="{02823D8A-96A7-4F3E-88C0-59B83C8D795A}" destId="{41A9CDA0-4063-4B04-A997-1F12FF489C60}" srcOrd="0" destOrd="0" presId="urn:microsoft.com/office/officeart/2005/8/layout/vList5"/>
    <dgm:cxn modelId="{5A5D22DD-D991-4665-9888-21CEB82363F6}" type="presOf" srcId="{B49805CA-054E-4E2D-A554-AD259E7D1CA1}" destId="{C63B368D-4A10-47C3-97DD-AB52E2E8C228}" srcOrd="0" destOrd="0" presId="urn:microsoft.com/office/officeart/2005/8/layout/vList5"/>
    <dgm:cxn modelId="{B2DCEFBC-C377-44B8-839C-D1FF535270C3}" type="presParOf" srcId="{41A9CDA0-4063-4B04-A997-1F12FF489C60}" destId="{259D949C-86D6-4E55-9CD6-CDD30F6F7195}" srcOrd="0" destOrd="0" presId="urn:microsoft.com/office/officeart/2005/8/layout/vList5"/>
    <dgm:cxn modelId="{C21153BD-7EED-4AE0-BCA8-6B3FE0AF1DDB}" type="presParOf" srcId="{259D949C-86D6-4E55-9CD6-CDD30F6F7195}" destId="{183471F4-4896-4A45-8554-4EF0F5702C4C}" srcOrd="0" destOrd="0" presId="urn:microsoft.com/office/officeart/2005/8/layout/vList5"/>
    <dgm:cxn modelId="{609868A6-E1AE-4A10-A16E-006002AF68EB}" type="presParOf" srcId="{259D949C-86D6-4E55-9CD6-CDD30F6F7195}" destId="{B14026B8-C8B0-497C-B2B6-6E97675245A2}" srcOrd="1" destOrd="0" presId="urn:microsoft.com/office/officeart/2005/8/layout/vList5"/>
    <dgm:cxn modelId="{8F220806-4A79-4CA6-ACC4-865E625B56E9}" type="presParOf" srcId="{41A9CDA0-4063-4B04-A997-1F12FF489C60}" destId="{FD569FB4-23DB-4E28-9148-A14060C305A2}" srcOrd="1" destOrd="0" presId="urn:microsoft.com/office/officeart/2005/8/layout/vList5"/>
    <dgm:cxn modelId="{620BD670-CA51-4C25-9C0D-20B3355F8654}" type="presParOf" srcId="{41A9CDA0-4063-4B04-A997-1F12FF489C60}" destId="{7A2E4D8D-D993-487D-957B-BB2323AA8D24}" srcOrd="2" destOrd="0" presId="urn:microsoft.com/office/officeart/2005/8/layout/vList5"/>
    <dgm:cxn modelId="{8770BD4E-B61F-4E38-83ED-75327831DC98}" type="presParOf" srcId="{7A2E4D8D-D993-487D-957B-BB2323AA8D24}" destId="{CEE2C861-F661-46D6-9574-7BC9FA4D5084}" srcOrd="0" destOrd="0" presId="urn:microsoft.com/office/officeart/2005/8/layout/vList5"/>
    <dgm:cxn modelId="{5147118A-4720-4A0A-AFB9-CE4118558116}" type="presParOf" srcId="{7A2E4D8D-D993-487D-957B-BB2323AA8D24}" destId="{C63B368D-4A10-47C3-97DD-AB52E2E8C22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84C3D-BBDB-42D1-BD19-8C8452A895BB}">
      <dsp:nvSpPr>
        <dsp:cNvPr id="0" name=""/>
        <dsp:cNvSpPr/>
      </dsp:nvSpPr>
      <dsp:spPr>
        <a:xfrm>
          <a:off x="0" y="0"/>
          <a:ext cx="11183388" cy="92045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Symbol" panose="05050102010706020507" pitchFamily="18" charset="2"/>
            <a:buNone/>
          </a:pPr>
          <a:r>
            <a:rPr lang="en-MY" sz="2400" kern="1200" dirty="0">
              <a:latin typeface="Arial" panose="020B0604020202020204" pitchFamily="34" charset="0"/>
              <a:cs typeface="Arial" panose="020B0604020202020204" pitchFamily="34" charset="0"/>
            </a:rPr>
            <a:t>Abdominal pain - abdominal tenderness &amp; continuous pain (not intermittent)</a:t>
          </a:r>
          <a:r>
            <a:rPr lang="en-MY" sz="240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11</a:t>
          </a:r>
        </a:p>
      </dsp:txBody>
      <dsp:txXfrm>
        <a:off x="44933" y="44933"/>
        <a:ext cx="11093522" cy="830584"/>
      </dsp:txXfrm>
    </dsp:sp>
    <dsp:sp modelId="{B5030DE8-8A24-48CB-B67D-063FFDAB21BE}">
      <dsp:nvSpPr>
        <dsp:cNvPr id="0" name=""/>
        <dsp:cNvSpPr/>
      </dsp:nvSpPr>
      <dsp:spPr>
        <a:xfrm>
          <a:off x="0" y="1074319"/>
          <a:ext cx="11183388" cy="905735"/>
        </a:xfrm>
        <a:prstGeom prst="roundRect">
          <a:avLst/>
        </a:prstGeom>
        <a:solidFill>
          <a:schemeClr val="accent4">
            <a:hueOff val="-5272249"/>
            <a:satOff val="-5509"/>
            <a:lumOff val="1373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Symbol" panose="05050102010706020507" pitchFamily="18" charset="2"/>
            <a:buNone/>
          </a:pPr>
          <a:r>
            <a:rPr lang="en-MY" sz="2400" kern="1200" dirty="0">
              <a:latin typeface="Arial" panose="020B0604020202020204" pitchFamily="34" charset="0"/>
              <a:cs typeface="Arial" panose="020B0604020202020204" pitchFamily="34" charset="0"/>
            </a:rPr>
            <a:t>Persistent vomiting - ≥2 episodes of vomiting that amounts to fatigue or requires intravenous (IV) fluids</a:t>
          </a:r>
          <a:r>
            <a:rPr lang="en-MY" sz="240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12</a:t>
          </a:r>
          <a:endParaRPr lang="en-MY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214" y="1118533"/>
        <a:ext cx="11094960" cy="817307"/>
      </dsp:txXfrm>
    </dsp:sp>
    <dsp:sp modelId="{DE218F64-D3AA-4538-9FEF-04D8FB4C4A29}">
      <dsp:nvSpPr>
        <dsp:cNvPr id="0" name=""/>
        <dsp:cNvSpPr/>
      </dsp:nvSpPr>
      <dsp:spPr>
        <a:xfrm>
          <a:off x="0" y="2182033"/>
          <a:ext cx="11183388" cy="869904"/>
        </a:xfrm>
        <a:prstGeom prst="roundRect">
          <a:avLst/>
        </a:prstGeom>
        <a:solidFill>
          <a:schemeClr val="accent4">
            <a:hueOff val="-10544498"/>
            <a:satOff val="-11018"/>
            <a:lumOff val="2745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Symbol" panose="05050102010706020507" pitchFamily="18" charset="2"/>
            <a:buNone/>
          </a:pPr>
          <a:r>
            <a:rPr lang="en-MY" sz="2400" kern="1200">
              <a:latin typeface="Arial" panose="020B0604020202020204" pitchFamily="34" charset="0"/>
              <a:cs typeface="Arial" panose="020B0604020202020204" pitchFamily="34" charset="0"/>
            </a:rPr>
            <a:t>Mucosal bleed - bleeding from nose, gums, conjunctiva, vagina, gastrointestinal/ respiratory/urinary tract</a:t>
          </a:r>
          <a:r>
            <a:rPr lang="en-MY" sz="2400" kern="1200" baseline="30000">
              <a:latin typeface="Arial" panose="020B0604020202020204" pitchFamily="34" charset="0"/>
              <a:cs typeface="Arial" panose="020B0604020202020204" pitchFamily="34" charset="0"/>
            </a:rPr>
            <a:t>11</a:t>
          </a:r>
          <a:endParaRPr lang="en-MY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465" y="2224498"/>
        <a:ext cx="11098458" cy="784974"/>
      </dsp:txXfrm>
    </dsp:sp>
    <dsp:sp modelId="{95CCA94B-C639-435F-9A07-3DC51BE560F2}">
      <dsp:nvSpPr>
        <dsp:cNvPr id="0" name=""/>
        <dsp:cNvSpPr/>
      </dsp:nvSpPr>
      <dsp:spPr>
        <a:xfrm>
          <a:off x="0" y="3216098"/>
          <a:ext cx="11183388" cy="869445"/>
        </a:xfrm>
        <a:prstGeom prst="roundRect">
          <a:avLst/>
        </a:prstGeom>
        <a:solidFill>
          <a:schemeClr val="accent4">
            <a:hueOff val="-15816747"/>
            <a:satOff val="-16527"/>
            <a:lumOff val="4118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Symbol" panose="05050102010706020507" pitchFamily="18" charset="2"/>
            <a:buNone/>
          </a:pPr>
          <a:r>
            <a:rPr lang="en-MY" sz="2400" kern="1200">
              <a:latin typeface="Arial" panose="020B0604020202020204" pitchFamily="34" charset="0"/>
              <a:cs typeface="Arial" panose="020B0604020202020204" pitchFamily="34" charset="0"/>
            </a:rPr>
            <a:t>Lethargy, restlessness</a:t>
          </a:r>
          <a:r>
            <a:rPr lang="en-MY" sz="2400" kern="1200" baseline="30000">
              <a:latin typeface="Arial" panose="020B0604020202020204" pitchFamily="34" charset="0"/>
              <a:cs typeface="Arial" panose="020B0604020202020204" pitchFamily="34" charset="0"/>
            </a:rPr>
            <a:t>10</a:t>
          </a:r>
          <a:endParaRPr lang="en-MY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443" y="3258541"/>
        <a:ext cx="11098502" cy="7845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84C3D-BBDB-42D1-BD19-8C8452A895BB}">
      <dsp:nvSpPr>
        <dsp:cNvPr id="0" name=""/>
        <dsp:cNvSpPr/>
      </dsp:nvSpPr>
      <dsp:spPr>
        <a:xfrm>
          <a:off x="0" y="165226"/>
          <a:ext cx="11183388" cy="119497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Symbol" panose="05050102010706020507" pitchFamily="18" charset="2"/>
            <a:buNone/>
          </a:pPr>
          <a:r>
            <a:rPr lang="en-MY" sz="2400" kern="1200">
              <a:latin typeface="Arial" panose="020B0604020202020204" pitchFamily="34" charset="0"/>
              <a:cs typeface="Arial" panose="020B0604020202020204" pitchFamily="34" charset="0"/>
            </a:rPr>
            <a:t>Liver enlargement &gt;2 cm</a:t>
          </a:r>
          <a:r>
            <a:rPr lang="en-MY" sz="2400" kern="1200" baseline="30000">
              <a:latin typeface="Arial" panose="020B0604020202020204" pitchFamily="34" charset="0"/>
              <a:cs typeface="Arial" panose="020B0604020202020204" pitchFamily="34" charset="0"/>
            </a:rPr>
            <a:t>10</a:t>
          </a:r>
          <a:endParaRPr lang="en-MY" sz="2400" kern="1200" baseline="300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334" y="223560"/>
        <a:ext cx="11066720" cy="1078302"/>
      </dsp:txXfrm>
    </dsp:sp>
    <dsp:sp modelId="{B5030DE8-8A24-48CB-B67D-063FFDAB21BE}">
      <dsp:nvSpPr>
        <dsp:cNvPr id="0" name=""/>
        <dsp:cNvSpPr/>
      </dsp:nvSpPr>
      <dsp:spPr>
        <a:xfrm>
          <a:off x="0" y="1565422"/>
          <a:ext cx="11183388" cy="1175867"/>
        </a:xfrm>
        <a:prstGeom prst="roundRect">
          <a:avLst/>
        </a:prstGeom>
        <a:solidFill>
          <a:schemeClr val="accent4">
            <a:hueOff val="-7908374"/>
            <a:satOff val="-8264"/>
            <a:lumOff val="2059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Symbol" panose="05050102010706020507" pitchFamily="18" charset="2"/>
            <a:buNone/>
          </a:pPr>
          <a:r>
            <a:rPr lang="en-MY" sz="2400" kern="1200">
              <a:latin typeface="Arial" panose="020B0604020202020204" pitchFamily="34" charset="0"/>
              <a:cs typeface="Arial" panose="020B0604020202020204" pitchFamily="34" charset="0"/>
            </a:rPr>
            <a:t>Clinical fluid accumulation - pleural effusion &amp; ascites</a:t>
          </a:r>
          <a:r>
            <a:rPr lang="en-MY" sz="2400" kern="1200" baseline="30000">
              <a:latin typeface="Arial" panose="020B0604020202020204" pitchFamily="34" charset="0"/>
              <a:cs typeface="Arial" panose="020B0604020202020204" pitchFamily="34" charset="0"/>
            </a:rPr>
            <a:t>11</a:t>
          </a:r>
          <a:endParaRPr lang="en-MY" sz="2400" kern="1200" baseline="300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401" y="1622823"/>
        <a:ext cx="11068586" cy="1061065"/>
      </dsp:txXfrm>
    </dsp:sp>
    <dsp:sp modelId="{DE218F64-D3AA-4538-9FEF-04D8FB4C4A29}">
      <dsp:nvSpPr>
        <dsp:cNvPr id="0" name=""/>
        <dsp:cNvSpPr/>
      </dsp:nvSpPr>
      <dsp:spPr>
        <a:xfrm>
          <a:off x="0" y="2968072"/>
          <a:ext cx="11183388" cy="1129349"/>
        </a:xfrm>
        <a:prstGeom prst="roundRect">
          <a:avLst/>
        </a:prstGeom>
        <a:solidFill>
          <a:schemeClr val="accent4">
            <a:hueOff val="-15816747"/>
            <a:satOff val="-16527"/>
            <a:lumOff val="4118"/>
            <a:alphaOff val="0"/>
          </a:schemeClr>
        </a:solidFill>
        <a:ln>
          <a:noFill/>
        </a:ln>
        <a:effectLst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Symbol" panose="05050102010706020507" pitchFamily="18" charset="2"/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Laboratory: increase in HCT concurrent with decrease in platelet - HCT raised by 20% from the baseline value with concurrent decrease in platelet count ≤100 x 103 cells/mm</a:t>
          </a:r>
          <a:r>
            <a:rPr lang="en-US" sz="240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3 10,</a:t>
          </a:r>
          <a:r>
            <a:rPr lang="en-MY" sz="240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11</a:t>
          </a:r>
          <a:endParaRPr lang="en-MY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130" y="3023202"/>
        <a:ext cx="11073128" cy="10190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4026B8-C8B0-497C-B2B6-6E97675245A2}">
      <dsp:nvSpPr>
        <dsp:cNvPr id="0" name=""/>
        <dsp:cNvSpPr/>
      </dsp:nvSpPr>
      <dsp:spPr>
        <a:xfrm rot="5400000">
          <a:off x="6677866" y="-3517903"/>
          <a:ext cx="872216" cy="813778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Female sex, age group &gt;5 years old,</a:t>
          </a:r>
          <a:r>
            <a:rPr lang="en-US" sz="2400" b="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  <a:endParaRPr lang="en-MY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Obesity</a:t>
          </a:r>
          <a:r>
            <a:rPr lang="en-US" sz="2400" b="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23, 24</a:t>
          </a:r>
          <a:endParaRPr lang="en-MY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045081" y="157460"/>
        <a:ext cx="8095208" cy="787060"/>
      </dsp:txXfrm>
    </dsp:sp>
    <dsp:sp modelId="{183471F4-4896-4A45-8554-4EF0F5702C4C}">
      <dsp:nvSpPr>
        <dsp:cNvPr id="0" name=""/>
        <dsp:cNvSpPr/>
      </dsp:nvSpPr>
      <dsp:spPr>
        <a:xfrm>
          <a:off x="0" y="9275"/>
          <a:ext cx="3044607" cy="10834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Demographic </a:t>
          </a:r>
        </a:p>
      </dsp:txBody>
      <dsp:txXfrm>
        <a:off x="52888" y="62163"/>
        <a:ext cx="2938831" cy="977639"/>
      </dsp:txXfrm>
    </dsp:sp>
    <dsp:sp modelId="{C63B368D-4A10-47C3-97DD-AB52E2E8C228}">
      <dsp:nvSpPr>
        <dsp:cNvPr id="0" name=""/>
        <dsp:cNvSpPr/>
      </dsp:nvSpPr>
      <dsp:spPr>
        <a:xfrm rot="5400000">
          <a:off x="6679070" y="-2317105"/>
          <a:ext cx="890167" cy="8117423"/>
        </a:xfrm>
        <a:prstGeom prst="round2SameRect">
          <a:avLst/>
        </a:prstGeom>
        <a:solidFill>
          <a:schemeClr val="accent2">
            <a:tint val="40000"/>
            <a:alpha val="90000"/>
            <a:hueOff val="-7345150"/>
            <a:satOff val="11528"/>
            <a:lumOff val="1967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7345150"/>
              <a:satOff val="11528"/>
              <a:lumOff val="196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Secondary infection by DENV, infection by DENV-2</a:t>
          </a:r>
          <a:r>
            <a:rPr lang="en-US" sz="2400" b="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  <a:endParaRPr lang="en-MY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065442" y="1339977"/>
        <a:ext cx="8073969" cy="803259"/>
      </dsp:txXfrm>
    </dsp:sp>
    <dsp:sp modelId="{CEE2C861-F661-46D6-9574-7BC9FA4D5084}">
      <dsp:nvSpPr>
        <dsp:cNvPr id="0" name=""/>
        <dsp:cNvSpPr/>
      </dsp:nvSpPr>
      <dsp:spPr>
        <a:xfrm>
          <a:off x="10" y="1166863"/>
          <a:ext cx="3059703" cy="1142091"/>
        </a:xfrm>
        <a:prstGeom prst="roundRect">
          <a:avLst/>
        </a:prstGeom>
        <a:solidFill>
          <a:schemeClr val="accent2">
            <a:hueOff val="-7326329"/>
            <a:satOff val="12797"/>
            <a:lumOff val="735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Epidemiology </a:t>
          </a:r>
          <a:endParaRPr lang="en-MY" sz="2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762" y="1222615"/>
        <a:ext cx="2948199" cy="1030587"/>
      </dsp:txXfrm>
    </dsp:sp>
    <dsp:sp modelId="{30B982B7-A9DF-4C6D-B4EE-D288AED16B0E}">
      <dsp:nvSpPr>
        <dsp:cNvPr id="0" name=""/>
        <dsp:cNvSpPr/>
      </dsp:nvSpPr>
      <dsp:spPr>
        <a:xfrm rot="5400000">
          <a:off x="6707696" y="-1031922"/>
          <a:ext cx="897793" cy="8052517"/>
        </a:xfrm>
        <a:prstGeom prst="round2SameRect">
          <a:avLst/>
        </a:prstGeom>
        <a:solidFill>
          <a:schemeClr val="accent2">
            <a:tint val="40000"/>
            <a:alpha val="90000"/>
            <a:hueOff val="-14690300"/>
            <a:satOff val="23056"/>
            <a:lumOff val="3935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14690300"/>
              <a:satOff val="23056"/>
              <a:lumOff val="3935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Pulse pressure &lt;20 mmHg, systolic BP &lt;90</a:t>
          </a:r>
          <a:r>
            <a:rPr lang="en-US" sz="2400" b="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  <a:endParaRPr lang="en-MY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130335" y="2589266"/>
        <a:ext cx="8008690" cy="810139"/>
      </dsp:txXfrm>
    </dsp:sp>
    <dsp:sp modelId="{B12C70B5-646C-4ED8-857A-D9683B95B11D}">
      <dsp:nvSpPr>
        <dsp:cNvPr id="0" name=""/>
        <dsp:cNvSpPr/>
      </dsp:nvSpPr>
      <dsp:spPr>
        <a:xfrm>
          <a:off x="0" y="2371234"/>
          <a:ext cx="3125651" cy="1204703"/>
        </a:xfrm>
        <a:prstGeom prst="roundRect">
          <a:avLst/>
        </a:prstGeom>
        <a:solidFill>
          <a:schemeClr val="accent2">
            <a:hueOff val="-14652658"/>
            <a:satOff val="25593"/>
            <a:lumOff val="1470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Clinical  Signs </a:t>
          </a:r>
          <a:endParaRPr lang="en-MY" sz="2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809" y="2430043"/>
        <a:ext cx="3008033" cy="10870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4026B8-C8B0-497C-B2B6-6E97675245A2}">
      <dsp:nvSpPr>
        <dsp:cNvPr id="0" name=""/>
        <dsp:cNvSpPr/>
      </dsp:nvSpPr>
      <dsp:spPr>
        <a:xfrm rot="5400000">
          <a:off x="6463331" y="-3247662"/>
          <a:ext cx="1301287" cy="8137787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  <a:tabLst>
              <a:tab pos="185738" algn="l"/>
            </a:tabLst>
          </a:pPr>
          <a:r>
            <a:rPr lang="en-MY" sz="2400" b="0" kern="1200" dirty="0">
              <a:latin typeface="Arial" panose="020B0604020202020204" pitchFamily="34" charset="0"/>
              <a:cs typeface="Arial" panose="020B0604020202020204" pitchFamily="34" charset="0"/>
            </a:rPr>
            <a:t>WBC &gt;5,000 /</a:t>
          </a:r>
          <a:r>
            <a:rPr lang="el-GR" sz="2400" b="0" kern="1200" dirty="0">
              <a:latin typeface="Arial" panose="020B0604020202020204" pitchFamily="34" charset="0"/>
              <a:cs typeface="Arial" panose="020B0604020202020204" pitchFamily="34" charset="0"/>
            </a:rPr>
            <a:t>μ</a:t>
          </a:r>
          <a:r>
            <a:rPr lang="en-MY" sz="2400" b="0" kern="1200" dirty="0">
              <a:latin typeface="Arial" panose="020B0604020202020204" pitchFamily="34" charset="0"/>
              <a:cs typeface="Arial" panose="020B0604020202020204" pitchFamily="34" charset="0"/>
            </a:rPr>
            <a:t>L, haemoglobin (Hb) &lt;9 g/dL</a:t>
          </a:r>
          <a:r>
            <a:rPr lang="en-MY" sz="2400" b="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Prolonged  prothrombin time (PT) and activated partial thromboplastin time (APTT), low fibrinogen level</a:t>
          </a:r>
          <a:r>
            <a:rPr lang="en-US" sz="2400" b="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25</a:t>
          </a:r>
          <a:endParaRPr lang="en-MY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045081" y="234112"/>
        <a:ext cx="8074263" cy="1174239"/>
      </dsp:txXfrm>
    </dsp:sp>
    <dsp:sp modelId="{183471F4-4896-4A45-8554-4EF0F5702C4C}">
      <dsp:nvSpPr>
        <dsp:cNvPr id="0" name=""/>
        <dsp:cNvSpPr/>
      </dsp:nvSpPr>
      <dsp:spPr>
        <a:xfrm>
          <a:off x="0" y="13030"/>
          <a:ext cx="3044607" cy="16163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Laboratory Parameters</a:t>
          </a:r>
        </a:p>
      </dsp:txBody>
      <dsp:txXfrm>
        <a:off x="78905" y="91935"/>
        <a:ext cx="2886797" cy="1458570"/>
      </dsp:txXfrm>
    </dsp:sp>
    <dsp:sp modelId="{C63B368D-4A10-47C3-97DD-AB52E2E8C228}">
      <dsp:nvSpPr>
        <dsp:cNvPr id="0" name=""/>
        <dsp:cNvSpPr/>
      </dsp:nvSpPr>
      <dsp:spPr>
        <a:xfrm rot="5400000">
          <a:off x="6460120" y="-1461163"/>
          <a:ext cx="1328069" cy="8117424"/>
        </a:xfrm>
        <a:prstGeom prst="round2SameRect">
          <a:avLst/>
        </a:prstGeom>
        <a:solidFill>
          <a:schemeClr val="accent4">
            <a:tint val="40000"/>
            <a:alpha val="90000"/>
            <a:hueOff val="-16073851"/>
            <a:satOff val="-8133"/>
            <a:lumOff val="369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-16073851"/>
              <a:satOff val="-8133"/>
              <a:lumOff val="36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Gallbladder  wall thickening &gt;5 mm</a:t>
          </a:r>
          <a:r>
            <a:rPr lang="en-US" sz="2400" b="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23</a:t>
          </a: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MY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Presence  of pleural effusion, ascites and/or gallbladder wall thickening</a:t>
          </a:r>
          <a:r>
            <a:rPr lang="en-US" sz="2400" b="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25</a:t>
          </a:r>
          <a:endParaRPr lang="en-MY" sz="2400" b="0" kern="1200" baseline="300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065443" y="1998345"/>
        <a:ext cx="8052593" cy="1198407"/>
      </dsp:txXfrm>
    </dsp:sp>
    <dsp:sp modelId="{CEE2C861-F661-46D6-9574-7BC9FA4D5084}">
      <dsp:nvSpPr>
        <dsp:cNvPr id="0" name=""/>
        <dsp:cNvSpPr/>
      </dsp:nvSpPr>
      <dsp:spPr>
        <a:xfrm>
          <a:off x="10" y="1740070"/>
          <a:ext cx="3059703" cy="1703922"/>
        </a:xfrm>
        <a:prstGeom prst="roundRect">
          <a:avLst/>
        </a:prstGeom>
        <a:solidFill>
          <a:schemeClr val="accent4">
            <a:hueOff val="-15816747"/>
            <a:satOff val="-16527"/>
            <a:lumOff val="411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Imaging</a:t>
          </a:r>
          <a:r>
            <a:rPr lang="en-US" sz="2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MY" sz="2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189" y="1823249"/>
        <a:ext cx="2893345" cy="15375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17FB11-C1AE-40CE-902F-8E378DF98A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29A38-3711-45C7-9D5A-7DF677F648C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A3405A3-6847-4827-B21E-769B35615EB8}" type="datetimeFigureOut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BC959D3-D3B2-44B6-9C9F-B128DBD4B7C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MY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386F00A-18D3-4349-93E1-992A6AFBD3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MY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71B93-B08F-4452-9490-B76327871B8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E9B17-CE19-4F2A-9C7B-95FC3E198B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B5CE25-EC3B-4811-B49B-F293C9BB91B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7F333F3-7458-405F-97E0-A74C613B0EA2}"/>
              </a:ext>
            </a:extLst>
          </p:cNvPr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A32FFB-A732-4B7A-9719-52B6657DD728}"/>
              </a:ext>
            </a:extLst>
          </p:cNvPr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D40EE8-5395-4C77-98A0-155491A55A62}"/>
              </a:ext>
            </a:extLst>
          </p:cNvPr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12">
            <a:extLst>
              <a:ext uri="{FF2B5EF4-FFF2-40B4-BE49-F238E27FC236}">
                <a16:creationId xmlns:a16="http://schemas.microsoft.com/office/drawing/2014/main" id="{3B823CC2-8330-414E-9ABF-E2023D2C4421}"/>
              </a:ext>
            </a:extLst>
          </p:cNvPr>
          <p:cNvGrpSpPr>
            <a:grpSpLocks/>
          </p:cNvGrpSpPr>
          <p:nvPr/>
        </p:nvGrpSpPr>
        <p:grpSpPr bwMode="auto">
          <a:xfrm>
            <a:off x="9648825" y="4068763"/>
            <a:ext cx="1081088" cy="1081087"/>
            <a:chOff x="9685338" y="4460675"/>
            <a:chExt cx="1080904" cy="108090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4881C62-937A-4C10-8922-F668ADF83434}"/>
                </a:ext>
              </a:extLst>
            </p:cNvPr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EE18C0A-F01A-44AA-8697-A9EAF3EE8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3270" y="4568607"/>
              <a:ext cx="865041" cy="865039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9pPr>
            </a:lstStyle>
            <a:p>
              <a:pPr>
                <a:defRPr/>
              </a:pPr>
              <a:endParaRPr lang="en-MY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E69104F-CFB4-472B-9729-363D06787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3DAB7-2A90-4F85-95CE-AD68A2FFA11C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68EFDA2-5E2B-4A1E-B2D6-B7643EE0C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A32AEAD-FC29-4380-BDE0-2DC96462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93263" y="4289425"/>
            <a:ext cx="1193800" cy="639763"/>
          </a:xfrm>
        </p:spPr>
        <p:txBody>
          <a:bodyPr/>
          <a:lstStyle>
            <a:lvl1pPr>
              <a:defRPr sz="2800" b="1"/>
            </a:lvl1pPr>
          </a:lstStyle>
          <a:p>
            <a:pPr>
              <a:defRPr/>
            </a:pPr>
            <a:fld id="{E286B0F2-6CA3-4521-ADEA-F744B13F539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16703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0B900-82BB-443A-B16D-B22CD6E17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E7B03-ACDB-46E4-9FE3-614C8BBF4F28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CE6F2-E104-4028-9C91-EF4E7F10D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A3BC9-6B79-4E6D-ADDE-34AEECA26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3E93E-CE03-41D8-9F06-003D429DFB7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1467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7930F-2C10-49E7-BF1E-F9010E4C2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C6E09-F843-4FEA-AE29-C5A9D5D27C71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4A3FA-4C1F-402E-9D5D-5C8640E3C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F56E5-B8E2-40AC-8CFB-80CC5B29D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5BE3D-D362-4F00-8C13-367A8AE0FF6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8106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89EAB-0C4B-4AEF-8EBE-9E6DB6EC6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4B56C-D163-45EF-940E-D39A997B08B2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E73F1-6B86-445E-9A53-5007A6EEE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DACF5-42AB-45ED-8D1C-133222097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044B9-197F-4E4F-BA2E-B87E339CA7E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07730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FDC86B6-9432-4B79-9339-282A5F64341A}"/>
              </a:ext>
            </a:extLst>
          </p:cNvPr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5" name="Group 10">
            <a:extLst>
              <a:ext uri="{FF2B5EF4-FFF2-40B4-BE49-F238E27FC236}">
                <a16:creationId xmlns:a16="http://schemas.microsoft.com/office/drawing/2014/main" id="{7EC73394-21CF-4109-8621-A0479DED7D3F}"/>
              </a:ext>
            </a:extLst>
          </p:cNvPr>
          <p:cNvGrpSpPr>
            <a:grpSpLocks/>
          </p:cNvGrpSpPr>
          <p:nvPr/>
        </p:nvGrpSpPr>
        <p:grpSpPr bwMode="auto">
          <a:xfrm>
            <a:off x="896938" y="2325688"/>
            <a:ext cx="1081087" cy="1081087"/>
            <a:chOff x="9685338" y="4460675"/>
            <a:chExt cx="1080904" cy="108090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D6BA129-68AE-4093-8649-495955154533}"/>
                </a:ext>
              </a:extLst>
            </p:cNvPr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0E49C59-EE3C-4565-B06D-0F6C0C153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3270" y="4568607"/>
              <a:ext cx="865041" cy="865039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9pPr>
            </a:lstStyle>
            <a:p>
              <a:pPr>
                <a:defRPr/>
              </a:pPr>
              <a:endParaRPr lang="en-MY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/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75F57C-AC8F-4176-8282-4821E5EC63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93138" y="6272213"/>
            <a:ext cx="2644775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7DF3E07-0C28-4A02-8770-1B66B7076912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57010F7-7606-43F1-AF28-CD7C864A4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82813" y="6272213"/>
            <a:ext cx="6327775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C1D169-82A9-4CEF-9D8C-323FB384F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963" y="2506663"/>
            <a:ext cx="1189037" cy="719137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962EDCFD-A8B9-4900-A157-DDE60042299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23760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4F09229-7E2A-46CE-A4BB-4D9BB3782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B3E18-EA25-47FA-81A7-BC67E07C65B7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9013F3-21FB-4861-BA17-971A1F5F9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445D391-D136-46F1-A72A-D1D5A615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488E4-4161-46CC-9E6D-142ABF4AB4D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4389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06CEA7C-A898-4281-8040-F9E03645F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13C97-2517-4D4C-A050-757F806BCC6E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A9076A3-C9E1-409D-A2DC-9B5287969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883EC6-DA08-4DB6-807E-0764880C0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042C1-FF24-4AAD-9C18-B164510851AD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8052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AA05078-EC8C-4CF4-84C4-7C939C04B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60F32-E7D8-4A6B-A4F9-232A06178CA7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2EF759C-9AE1-4754-A7ED-B2B04E99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7A5D956-0E56-401F-B738-D5F610DC4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8CD90-C3A3-4A85-AF19-FADF6E770CD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7528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BAF21BE-CC16-42D4-BC99-58F00420D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C1DD9-3DB5-488A-9AFC-E62F67F43299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DB2792F-E1AC-4DE8-88F6-5C8F3113D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CFE30C3-D382-40CE-A4B7-90D748D8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CAED-0B13-4DE6-819D-D0E19D011DE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0289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337CB-C3A8-4681-B613-FCEA54CBE773}"/>
              </a:ext>
            </a:extLst>
          </p:cNvPr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10">
            <a:extLst>
              <a:ext uri="{FF2B5EF4-FFF2-40B4-BE49-F238E27FC236}">
                <a16:creationId xmlns:a16="http://schemas.microsoft.com/office/drawing/2014/main" id="{4406E7AD-8BDB-4F8E-BD0A-D02D170C530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401425" y="6229350"/>
            <a:ext cx="457200" cy="457200"/>
            <a:chOff x="11361456" y="6195813"/>
            <a:chExt cx="548640" cy="54864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8CAB14-B2B4-491D-A175-7E0FEF0D3098}"/>
                </a:ext>
              </a:extLst>
            </p:cNvPr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4AF2574-BC05-4534-B4DD-C7F1BFD21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5746" y="6230103"/>
              <a:ext cx="480060" cy="480060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9pPr>
            </a:lstStyle>
            <a:p>
              <a:pPr>
                <a:defRPr/>
              </a:pPr>
              <a:endParaRPr lang="en-MY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689195DA-3D0C-4530-9608-F74A0A104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09450-77FD-410A-8CDE-17EC1BB61842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3B52A2C2-8189-4AD7-9843-11DADE73B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E0C4E194-E58F-4581-96FA-3D8AD656F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C7C7F-93C8-4A81-82AD-0C72BC88C27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290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35B44C-DAA9-497C-8A59-8FE699684CC3}"/>
              </a:ext>
            </a:extLst>
          </p:cNvPr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10">
            <a:extLst>
              <a:ext uri="{FF2B5EF4-FFF2-40B4-BE49-F238E27FC236}">
                <a16:creationId xmlns:a16="http://schemas.microsoft.com/office/drawing/2014/main" id="{ADFCC68E-303F-47FB-874E-0FC2453917F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401425" y="6229350"/>
            <a:ext cx="457200" cy="457200"/>
            <a:chOff x="11361456" y="6195813"/>
            <a:chExt cx="548640" cy="54864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F3D032-5556-4BAF-B87D-C25CAD0A5EB7}"/>
                </a:ext>
              </a:extLst>
            </p:cNvPr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3D7812D-23E9-4D59-A032-4CA6BF6F0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5746" y="6230103"/>
              <a:ext cx="480060" cy="480060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9pPr>
            </a:lstStyle>
            <a:p>
              <a:pPr>
                <a:defRPr/>
              </a:pPr>
              <a:endParaRPr lang="en-MY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5ACB4100-1F27-4885-AA40-57D315BBD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7CD39564-302D-4527-8245-B2FD0CA15008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853A3AD2-2643-4F9C-9363-FB47710000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5421A-BA27-4B2C-A956-389BBC07B69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8048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48F907-4A6F-443F-B4BB-66367CB2E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975" y="484188"/>
            <a:ext cx="10058400" cy="1609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6690E75-868D-4561-B3FC-3CEA091D55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69975" y="2120900"/>
            <a:ext cx="10058400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03E8F-404B-44B4-AD82-8B1D836078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64488" y="6272213"/>
            <a:ext cx="3273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9D050B-4D12-46B5-AA5D-3FB450C5E7E6}" type="datetime1">
              <a:rPr lang="en-MY"/>
              <a:pPr>
                <a:defRPr/>
              </a:pPr>
              <a:t>22/12/2021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43A22-0B1F-459E-87F5-8B4E8804E8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7438" y="6272213"/>
            <a:ext cx="6327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MY"/>
          </a:p>
        </p:txBody>
      </p:sp>
      <p:grpSp>
        <p:nvGrpSpPr>
          <p:cNvPr id="1030" name="Group 6">
            <a:extLst>
              <a:ext uri="{FF2B5EF4-FFF2-40B4-BE49-F238E27FC236}">
                <a16:creationId xmlns:a16="http://schemas.microsoft.com/office/drawing/2014/main" id="{487F579B-3F9D-4E6F-AAC1-A73E0DF21D1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401425" y="6229350"/>
            <a:ext cx="457200" cy="457200"/>
            <a:chOff x="11361456" y="6195813"/>
            <a:chExt cx="548640" cy="54864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CC28087-101D-4303-9783-A4D4F0409E19}"/>
                </a:ext>
              </a:extLst>
            </p:cNvPr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35" name="Oval 8">
              <a:extLst>
                <a:ext uri="{FF2B5EF4-FFF2-40B4-BE49-F238E27FC236}">
                  <a16:creationId xmlns:a16="http://schemas.microsoft.com/office/drawing/2014/main" id="{8C816560-0642-40CB-8DA6-9FD1B6031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5746" y="6230103"/>
              <a:ext cx="480060" cy="480060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anose="02050604050505020204" pitchFamily="18" charset="0"/>
                </a:defRPr>
              </a:lvl9pPr>
            </a:lstStyle>
            <a:p>
              <a:pPr>
                <a:defRPr/>
              </a:pPr>
              <a:endParaRPr lang="en-MY" altLang="en-US"/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BDF94-30CB-4DD9-A286-74453D8F5E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0938" y="6272213"/>
            <a:ext cx="639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fld id="{DFA82C09-C821-4AE7-8935-05FAAD39A98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0" r:id="rId2"/>
    <p:sldLayoutId id="2147484068" r:id="rId3"/>
    <p:sldLayoutId id="2147484061" r:id="rId4"/>
    <p:sldLayoutId id="2147484062" r:id="rId5"/>
    <p:sldLayoutId id="2147484063" r:id="rId6"/>
    <p:sldLayoutId id="2147484064" r:id="rId7"/>
    <p:sldLayoutId id="2147484069" r:id="rId8"/>
    <p:sldLayoutId id="2147484070" r:id="rId9"/>
    <p:sldLayoutId id="2147484065" r:id="rId10"/>
    <p:sldLayoutId id="2147484066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blipFill>
            <a:blip r:embed="rId14"/>
            <a:tile tx="6350" ty="-127000" sx="65000" sy="64000" flip="none" algn="tl"/>
          </a:blip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entury Gothic" panose="020B0502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entury Gothic" panose="020B0502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entury Gothic" panose="020B0502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entury Gothic" panose="020B0502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entury Gothic" panose="020B0502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entury Gothic" panose="020B0502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entury Gothic" panose="020B0502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182563" indent="-182563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7DB4ABD-088F-4988-B8C0-33BFA3CE7E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92370"/>
            <a:ext cx="7377545" cy="279705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/>
              <a:t>CLASSIFICATION, RISK FACTORS FOR SEVERE DENGUE &amp; WARNING SIGNS</a:t>
            </a:r>
            <a:br>
              <a:rPr lang="en-US" sz="3600" dirty="0"/>
            </a:br>
            <a:br>
              <a:rPr lang="en-US" sz="1800" dirty="0"/>
            </a:br>
            <a:r>
              <a:rPr lang="en-US" sz="2800" dirty="0"/>
              <a:t>Dr. </a:t>
            </a:r>
            <a:r>
              <a:rPr lang="en-US" sz="2800" dirty="0" err="1"/>
              <a:t>Dianah</a:t>
            </a:r>
            <a:r>
              <a:rPr lang="en-US" sz="2800" dirty="0"/>
              <a:t> Abd </a:t>
            </a:r>
            <a:r>
              <a:rPr lang="en-US" sz="2800" dirty="0" err="1"/>
              <a:t>Hadi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 err="1"/>
              <a:t>Paediatrician</a:t>
            </a:r>
            <a:br>
              <a:rPr lang="en-US" sz="2800" dirty="0"/>
            </a:br>
            <a:r>
              <a:rPr lang="en-US" sz="2800" dirty="0"/>
              <a:t>Hospital </a:t>
            </a:r>
            <a:r>
              <a:rPr lang="en-US" sz="2800" dirty="0" err="1"/>
              <a:t>Tunku</a:t>
            </a:r>
            <a:r>
              <a:rPr lang="en-US" sz="2800" dirty="0"/>
              <a:t> </a:t>
            </a:r>
            <a:r>
              <a:rPr lang="en-US" sz="2800" dirty="0" err="1"/>
              <a:t>Azizah</a:t>
            </a:r>
            <a:endParaRPr lang="en-US" sz="4000" dirty="0"/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844BB30E-B331-492B-B9B6-2D781EC318B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4389438"/>
            <a:ext cx="8636000" cy="15113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TRAINING OF CORE TRAINERS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CPG MANAGEMENT OF DENGUE IN CHILDREN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(SECOND EDITION)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69670-634C-4C28-B80E-943A49DFF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5068F-228D-4FEF-A349-B47B6A72C26A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100E86-380E-4F3D-BB4E-7131BFB22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B1210518-8ED5-4CA6-A03F-9F05599A4A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4825" y="2120900"/>
            <a:ext cx="11182350" cy="4051300"/>
          </a:xfrm>
        </p:spPr>
        <p:txBody>
          <a:bodyPr/>
          <a:lstStyle/>
          <a:p>
            <a:pPr marL="357188" indent="-357188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Dengue classification in children still follows WHO 2009.</a:t>
            </a:r>
          </a:p>
          <a:p>
            <a:pPr marL="357188" indent="-357188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Infants are at high-risk of getting severe dengue.</a:t>
            </a:r>
          </a:p>
          <a:p>
            <a:pPr marL="357188" indent="-357188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Early recognition of warning signs is crucial in patient management.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150F12C-FF0D-4B1D-AA4A-C32882E7E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452797-FDAF-423F-B7E9-BBD98C545D31}" type="slidenum">
              <a:rPr lang="en-MY"/>
              <a:pPr>
                <a:defRPr/>
              </a:pPr>
              <a:t>10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A72016FF-45AA-43DE-88FA-A9618E90052E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Take Home Messages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08C6FF-AC61-4405-BC9A-A653064B8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38875-318A-40BE-900F-9BA2461BA7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2389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MY" sz="8800" dirty="0"/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53D7A7-A913-4CB9-9CA4-5BAA09EFD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>
            <a:extLst>
              <a:ext uri="{FF2B5EF4-FFF2-40B4-BE49-F238E27FC236}">
                <a16:creationId xmlns:a16="http://schemas.microsoft.com/office/drawing/2014/main" id="{D1E30569-0613-4363-A33B-B22BD6EA500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4825" y="2120900"/>
            <a:ext cx="11182350" cy="4051300"/>
          </a:xfrm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To understand:</a:t>
            </a:r>
          </a:p>
          <a:p>
            <a:pPr marL="357188" indent="-357188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Dengue classification of WHO 2009</a:t>
            </a:r>
          </a:p>
          <a:p>
            <a:pPr marL="357188" indent="-357188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Warning signs in dengue infection pertaining to children</a:t>
            </a:r>
          </a:p>
          <a:p>
            <a:pPr marL="357188" indent="-357188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Risk factors for severe dengue in children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671681-02D2-4616-9E55-0C7A2973F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E30EAC-0FE2-4C0E-8BFC-EDF854B32E73}" type="slidenum">
              <a:rPr lang="en-MY"/>
              <a:pPr>
                <a:defRPr/>
              </a:pPr>
              <a:t>2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44B9577A-53DF-4823-859D-70C92208534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Learning Objectives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7C1705-141A-4C88-B346-C3D9B7367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483224-6995-4D2D-9BB0-15A85E7D8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D12A9-9973-476F-A64A-4C98AEF103F5}" type="slidenum">
              <a:rPr lang="en-MY"/>
              <a:pPr>
                <a:defRPr/>
              </a:pPr>
              <a:t>3</a:t>
            </a:fld>
            <a:endParaRPr lang="en-MY"/>
          </a:p>
        </p:txBody>
      </p:sp>
      <p:pic>
        <p:nvPicPr>
          <p:cNvPr id="9221" name="Picture 11">
            <a:extLst>
              <a:ext uri="{FF2B5EF4-FFF2-40B4-BE49-F238E27FC236}">
                <a16:creationId xmlns:a16="http://schemas.microsoft.com/office/drawing/2014/main" id="{3853F7A6-A00E-441A-BB8B-7A948879B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01" y="1735810"/>
            <a:ext cx="7475047" cy="50635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00273A1-6626-443F-ABC2-6F8B26F515B3}"/>
              </a:ext>
            </a:extLst>
          </p:cNvPr>
          <p:cNvSpPr/>
          <p:nvPr/>
        </p:nvSpPr>
        <p:spPr>
          <a:xfrm>
            <a:off x="7971533" y="5937232"/>
            <a:ext cx="3666509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World Health Organization. Handbook for Clinical Management of Dengue. Geneva: WHO; 2012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3408CC45-535E-4311-A91C-68FBF7494FB0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Classification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C4443C-F4B9-4A3D-B503-D2D01FE28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6CE7E42D-1C05-48AA-8D94-0E6E85E13A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861380"/>
              </p:ext>
            </p:extLst>
          </p:nvPr>
        </p:nvGraphicFramePr>
        <p:xfrm>
          <a:off x="504306" y="1946766"/>
          <a:ext cx="11183388" cy="4113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DE1ED8-09D1-4D3F-9F3D-75235A8FE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50ED9-F4CA-4582-987C-167904482CF7}" type="slidenum">
              <a:rPr lang="en-MY"/>
              <a:pPr>
                <a:defRPr/>
              </a:pPr>
              <a:t>4</a:t>
            </a:fld>
            <a:endParaRPr lang="en-MY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354239-CDF3-426A-9737-886E0EB0A886}"/>
              </a:ext>
            </a:extLst>
          </p:cNvPr>
          <p:cNvSpPr/>
          <p:nvPr/>
        </p:nvSpPr>
        <p:spPr>
          <a:xfrm>
            <a:off x="504825" y="6169025"/>
            <a:ext cx="10637838" cy="577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0"/>
              <a:defRPr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Lucy CSL et al. World Health Organization; 2012</a:t>
            </a:r>
          </a:p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0"/>
              <a:defRPr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Narvaez F et al.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PLoS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Trop Dis. 2011;5(11):e1397</a:t>
            </a:r>
          </a:p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10"/>
              <a:defRPr/>
            </a:pP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Sreenivasan P et al. Indian J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Pediatr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2018;85(6):433-9.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3BC3C70B-B9B4-4513-A372-8041FC51BFDA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7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Warning Signs of Dengue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38E183-90BD-4085-A9F1-56E114596D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F5B22E62-4C83-4864-89D5-A8493C303C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923578"/>
              </p:ext>
            </p:extLst>
          </p:nvPr>
        </p:nvGraphicFramePr>
        <p:xfrm>
          <a:off x="504306" y="1946766"/>
          <a:ext cx="11183388" cy="4326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DF5EEF-E2DE-4CF6-8B7E-7349FA67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BCB56-7225-4DB2-8EF6-0E5AD91EEFA9}" type="slidenum">
              <a:rPr lang="en-MY"/>
              <a:pPr>
                <a:defRPr/>
              </a:pPr>
              <a:t>5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2B29BBA-15E0-4223-A82A-10D3C130D48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7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Warning Signs of Dengue-</a:t>
            </a:r>
            <a:r>
              <a:rPr lang="en-US" baseline="-25000" dirty="0"/>
              <a:t>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C3997A-BD6B-4DBB-8FD5-5EF2D2ABEE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DA241-6740-4B00-A617-977F7F589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860848"/>
            <a:ext cx="11182350" cy="4730750"/>
          </a:xfrm>
        </p:spPr>
        <p:txBody>
          <a:bodyPr rtlCol="0">
            <a:normAutofit/>
          </a:bodyPr>
          <a:lstStyle/>
          <a:p>
            <a:pPr marL="357188" indent="-357188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Among the different paediatric age groups: 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2880" indent="-18288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2880" indent="-18288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2880" indent="-18288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2880" indent="-18288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0292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0292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0292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6B01CF5-3C24-4FAC-ADB6-EF5C46E3BB04}"/>
              </a:ext>
            </a:extLst>
          </p:cNvPr>
          <p:cNvSpPr/>
          <p:nvPr/>
        </p:nvSpPr>
        <p:spPr>
          <a:xfrm>
            <a:off x="1407160" y="2524001"/>
            <a:ext cx="9377680" cy="9956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Infants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at high-risk of getting severe dengue</a:t>
            </a:r>
            <a:endParaRPr lang="en-MY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B52CB83-C6A4-4592-AC0E-F8B830BEAC39}"/>
              </a:ext>
            </a:extLst>
          </p:cNvPr>
          <p:cNvSpPr/>
          <p:nvPr/>
        </p:nvSpPr>
        <p:spPr>
          <a:xfrm>
            <a:off x="1407160" y="3709857"/>
            <a:ext cx="9377680" cy="15951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 specific incidence of infant DHF is 0.5/1000 person over the age of 3 to 8 months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South East Asia</a:t>
            </a:r>
            <a:endParaRPr lang="en-MY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CFAD6DA-86A5-41D6-894B-95AA018BE53D}"/>
              </a:ext>
            </a:extLst>
          </p:cNvPr>
          <p:cNvSpPr/>
          <p:nvPr/>
        </p:nvSpPr>
        <p:spPr>
          <a:xfrm>
            <a:off x="1446415" y="5449189"/>
            <a:ext cx="9377680" cy="118872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Infants with primary infection may develop severe dengue when the mothers have prior DENV immunity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90E7F26-4838-4F66-9488-DA1CC947C8E6}"/>
              </a:ext>
            </a:extLst>
          </p:cNvPr>
          <p:cNvSpPr/>
          <p:nvPr/>
        </p:nvSpPr>
        <p:spPr>
          <a:xfrm>
            <a:off x="482600" y="2794000"/>
            <a:ext cx="784225" cy="457200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B90A40-1896-4E0C-A988-78EC8D65F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9370B-6149-407D-B7F4-B1B3D5023ABE}" type="slidenum">
              <a:rPr lang="en-MY"/>
              <a:pPr>
                <a:defRPr/>
              </a:pPr>
              <a:t>6</a:t>
            </a:fld>
            <a:endParaRPr lang="en-MY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C656701-A229-4E62-9666-399D0BCEEE9A}"/>
              </a:ext>
            </a:extLst>
          </p:cNvPr>
          <p:cNvSpPr/>
          <p:nvPr/>
        </p:nvSpPr>
        <p:spPr>
          <a:xfrm>
            <a:off x="479425" y="4278313"/>
            <a:ext cx="784225" cy="457200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0BB893E8-E289-431C-A3C8-FCEEF020D983}"/>
              </a:ext>
            </a:extLst>
          </p:cNvPr>
          <p:cNvSpPr/>
          <p:nvPr/>
        </p:nvSpPr>
        <p:spPr>
          <a:xfrm>
            <a:off x="479425" y="5815013"/>
            <a:ext cx="784225" cy="457200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/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8A1113D0-55EA-4F6F-B70F-E8B43BC46252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High-risk Group for Severe Dengue</a:t>
            </a:r>
            <a:endParaRPr lang="en-US" baseline="-25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37A813-B98E-4430-9B6E-89AD2274C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00423-CECB-4D2D-BFD6-5E26B429E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5" y="1819870"/>
            <a:ext cx="10693400" cy="1914525"/>
          </a:xfrm>
        </p:spPr>
        <p:txBody>
          <a:bodyPr rtlCol="0">
            <a:normAutofit lnSpcReduction="10000"/>
          </a:bodyPr>
          <a:lstStyle/>
          <a:p>
            <a:pPr marL="357188" indent="-357188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Risk factors for severe dengue need to be identified to improve dengue management in children.</a:t>
            </a:r>
          </a:p>
          <a:p>
            <a:pPr marL="357188" indent="-357188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listed seven warning signs in 2009 guidelines. However, a recent study showed that the signs listed below were significantly associated with severe dengue.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EB19B71-2694-4D89-B0BB-9DCD82F2908C}"/>
              </a:ext>
            </a:extLst>
          </p:cNvPr>
          <p:cNvSpPr/>
          <p:nvPr/>
        </p:nvSpPr>
        <p:spPr>
          <a:xfrm>
            <a:off x="1396930" y="3670143"/>
            <a:ext cx="9429136" cy="25189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7188" indent="-35718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Lethargy</a:t>
            </a:r>
          </a:p>
          <a:p>
            <a:pPr marL="357188" indent="-35718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Abdominal pain</a:t>
            </a:r>
          </a:p>
          <a:p>
            <a:pPr marL="357188" indent="-35718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Bleeding tendencies</a:t>
            </a:r>
          </a:p>
          <a:p>
            <a:pPr marL="357188" indent="-35718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Hepatomegaly</a:t>
            </a:r>
          </a:p>
          <a:p>
            <a:pPr marL="357188" indent="-35718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Hemoconcentration of &gt;22% of baseline</a:t>
            </a:r>
          </a:p>
          <a:p>
            <a:pPr marL="357188" indent="-35718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Thrombocytopenia of &lt;100,000 /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μl</a:t>
            </a:r>
            <a:endParaRPr lang="en-MY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8093FE-2E58-4486-82B3-EEB95F956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320D6-77A2-407A-84EC-EC98AC0AFAEC}" type="slidenum">
              <a:rPr lang="en-MY"/>
              <a:pPr>
                <a:defRPr/>
              </a:pPr>
              <a:t>7</a:t>
            </a:fld>
            <a:endParaRPr lang="en-MY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48EE64-EE73-4ED0-9A0C-D7745DA634ED}"/>
              </a:ext>
            </a:extLst>
          </p:cNvPr>
          <p:cNvSpPr/>
          <p:nvPr/>
        </p:nvSpPr>
        <p:spPr>
          <a:xfrm>
            <a:off x="504825" y="6381749"/>
            <a:ext cx="10637838" cy="3651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23"/>
              <a:defRPr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Wakimoto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MD et al. Expert Rev Anti Infect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2015;13(12):1441-56.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EDF028BE-5B11-4DB6-92B9-F53796A14FE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Risk Factors for Severe Dengue </a:t>
            </a:r>
          </a:p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in Children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796883-ED84-4DB6-B3F0-3338C1131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812-69ED-4872-AC50-841FB71AF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663" y="1797348"/>
            <a:ext cx="10771187" cy="635000"/>
          </a:xfrm>
        </p:spPr>
        <p:txBody>
          <a:bodyPr rtlCol="0">
            <a:normAutofit/>
          </a:bodyPr>
          <a:lstStyle/>
          <a:p>
            <a:pPr marL="357188" indent="-357188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Other predictors of dengue severity in children are:</a:t>
            </a:r>
          </a:p>
          <a:p>
            <a:pPr marL="182880" indent="-18288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2920" indent="-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84594D5-D597-478B-8281-DF2F51470A05}"/>
              </a:ext>
            </a:extLst>
          </p:cNvPr>
          <p:cNvGraphicFramePr/>
          <p:nvPr/>
        </p:nvGraphicFramePr>
        <p:xfrm>
          <a:off x="504826" y="2456952"/>
          <a:ext cx="11182868" cy="3607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29DCE8-1898-4C5B-843C-25A3F1588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00CEC-70A6-4DA0-8392-FAE40F2DD582}" type="slidenum">
              <a:rPr lang="en-MY"/>
              <a:pPr>
                <a:defRPr/>
              </a:pPr>
              <a:t>8</a:t>
            </a:fld>
            <a:endParaRPr lang="en-M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13E67D-B279-468E-8B7E-9123FE369400}"/>
              </a:ext>
            </a:extLst>
          </p:cNvPr>
          <p:cNvSpPr/>
          <p:nvPr/>
        </p:nvSpPr>
        <p:spPr>
          <a:xfrm>
            <a:off x="504825" y="6373367"/>
            <a:ext cx="10637838" cy="3735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defRPr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Zulkipli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MS et al.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PLoS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Trop Dis. 2018;12(2):e0006263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2DC17D89-8ACE-4A49-B05D-8BDFF8425F9D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7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Risk Factors for Severe Dengue </a:t>
            </a:r>
          </a:p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in Children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39EE21-B832-4562-A364-49DAF9DCAE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ED6AB-9BEA-4374-A963-A8A21F5C9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263" y="1798856"/>
            <a:ext cx="10771187" cy="635000"/>
          </a:xfrm>
        </p:spPr>
        <p:txBody>
          <a:bodyPr rtlCol="0">
            <a:normAutofit/>
          </a:bodyPr>
          <a:lstStyle/>
          <a:p>
            <a:pPr marL="357188" indent="-357188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Other predictors of dengue severity in children are:</a:t>
            </a:r>
          </a:p>
          <a:p>
            <a:pPr marL="182880" indent="-18288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2920" indent="-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1B203A2-58ED-47CA-AC01-A48E558CA3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901600"/>
              </p:ext>
            </p:extLst>
          </p:nvPr>
        </p:nvGraphicFramePr>
        <p:xfrm>
          <a:off x="504825" y="2433232"/>
          <a:ext cx="11182869" cy="3452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8A360B-06E1-4FC1-AD8E-24EA9F46C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5AD59-D66E-43C8-9DDB-72011982F480}" type="slidenum">
              <a:rPr lang="en-MY"/>
              <a:pPr>
                <a:defRPr/>
              </a:pPr>
              <a:t>9</a:t>
            </a:fld>
            <a:endParaRPr lang="en-MY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BDC94-5FCC-4582-A2BE-31A414B39FAD}"/>
              </a:ext>
            </a:extLst>
          </p:cNvPr>
          <p:cNvSpPr/>
          <p:nvPr/>
        </p:nvSpPr>
        <p:spPr>
          <a:xfrm>
            <a:off x="504825" y="6237288"/>
            <a:ext cx="10637838" cy="577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1950" indent="-3619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25"/>
              <a:defRPr/>
            </a:pP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Lovera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 et al.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Pediatr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Infect Dis J. 2014;33(9):933-5.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E4770365-59D0-496B-8935-E48905AC7CE4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7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Risk Factors for Severe Dengue </a:t>
            </a:r>
          </a:p>
          <a:p>
            <a:pPr algn="ct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dirty="0"/>
              <a:t>in Children -</a:t>
            </a:r>
            <a:r>
              <a:rPr lang="en-US" baseline="-25000" dirty="0"/>
              <a:t>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307FB7-8C7A-4AEC-8579-29B3CF22D0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824</TotalTime>
  <Words>567</Words>
  <Application>Microsoft Office PowerPoint</Application>
  <PresentationFormat>Widescreen</PresentationFormat>
  <Paragraphs>83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Bahnschrift SemiBold SemiConden</vt:lpstr>
      <vt:lpstr>Bookman Old Style</vt:lpstr>
      <vt:lpstr>Calibri</vt:lpstr>
      <vt:lpstr>Century Gothic</vt:lpstr>
      <vt:lpstr>Symbol</vt:lpstr>
      <vt:lpstr>Wingdings</vt:lpstr>
      <vt:lpstr>Wood Type</vt:lpstr>
      <vt:lpstr>CLASSIFICATION, RISK FACTORS FOR SEVERE DENGUE &amp; WARNING SIGNS  Dr. Dianah Abd Hadi  Paediatrician Hospital Tunku Azizah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CLASSIFICATION, SEVERITY and WARNING SIGNS</dc:title>
  <dc:creator>nuryasmin ramli</dc:creator>
  <cp:lastModifiedBy>Siti Aishah Fadzilah</cp:lastModifiedBy>
  <cp:revision>56</cp:revision>
  <dcterms:created xsi:type="dcterms:W3CDTF">2021-06-14T08:12:33Z</dcterms:created>
  <dcterms:modified xsi:type="dcterms:W3CDTF">2021-12-22T08:22:44Z</dcterms:modified>
</cp:coreProperties>
</file>